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4" r:id="rId4"/>
    <p:sldId id="257"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3" r:id="rId20"/>
    <p:sldId id="273" r:id="rId21"/>
    <p:sldId id="274" r:id="rId22"/>
    <p:sldId id="275" r:id="rId23"/>
    <p:sldId id="276" r:id="rId24"/>
    <p:sldId id="279" r:id="rId25"/>
    <p:sldId id="277" r:id="rId26"/>
    <p:sldId id="278" r:id="rId27"/>
    <p:sldId id="280"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642F04"/>
    <a:srgbClr val="0000FF"/>
    <a:srgbClr val="FF3300"/>
    <a:srgbClr val="0033CC"/>
    <a:srgbClr val="FF8181"/>
    <a:srgbClr val="FF9900"/>
    <a:srgbClr val="DAF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17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8ABAA8-E7AA-4E8F-8B69-7488331DCCE3}" type="datetimeFigureOut">
              <a:rPr lang="en-GB" smtClean="0"/>
              <a:t>19/06/2014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30213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ABAA8-E7AA-4E8F-8B69-7488331DCCE3}" type="datetimeFigureOut">
              <a:rPr lang="en-GB" smtClean="0"/>
              <a:t>19/06/2014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357426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ABAA8-E7AA-4E8F-8B69-7488331DCCE3}" type="datetimeFigureOut">
              <a:rPr lang="en-GB" smtClean="0"/>
              <a:t>19/06/2014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370644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ABAA8-E7AA-4E8F-8B69-7488331DCCE3}" type="datetimeFigureOut">
              <a:rPr lang="en-GB" smtClean="0"/>
              <a:t>19/06/2014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50454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8ABAA8-E7AA-4E8F-8B69-7488331DCCE3}" type="datetimeFigureOut">
              <a:rPr lang="en-GB" smtClean="0"/>
              <a:t>19/06/2014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393953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8ABAA8-E7AA-4E8F-8B69-7488331DCCE3}" type="datetimeFigureOut">
              <a:rPr lang="en-GB" smtClean="0"/>
              <a:t>19/06/2014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188286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8ABAA8-E7AA-4E8F-8B69-7488331DCCE3}" type="datetimeFigureOut">
              <a:rPr lang="en-GB" smtClean="0"/>
              <a:t>19/06/2014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48920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8ABAA8-E7AA-4E8F-8B69-7488331DCCE3}" type="datetimeFigureOut">
              <a:rPr lang="en-GB" smtClean="0"/>
              <a:t>19/06/2014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404973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ABAA8-E7AA-4E8F-8B69-7488331DCCE3}" type="datetimeFigureOut">
              <a:rPr lang="en-GB" smtClean="0"/>
              <a:t>19/06/2014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221117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ABAA8-E7AA-4E8F-8B69-7488331DCCE3}" type="datetimeFigureOut">
              <a:rPr lang="en-GB" smtClean="0"/>
              <a:t>19/06/2014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300395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8ABAA8-E7AA-4E8F-8B69-7488331DCCE3}" type="datetimeFigureOut">
              <a:rPr lang="en-GB" smtClean="0"/>
              <a:t>19/06/2014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E2A80-0FA3-4B86-9C79-F7EB4FD61D1E}" type="slidenum">
              <a:rPr lang="en-GB" smtClean="0"/>
              <a:t>‹#›</a:t>
            </a:fld>
            <a:endParaRPr lang="en-GB"/>
          </a:p>
        </p:txBody>
      </p:sp>
    </p:spTree>
    <p:extLst>
      <p:ext uri="{BB962C8B-B14F-4D97-AF65-F5344CB8AC3E}">
        <p14:creationId xmlns:p14="http://schemas.microsoft.com/office/powerpoint/2010/main" val="199755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ABAA8-E7AA-4E8F-8B69-7488331DCCE3}" type="datetimeFigureOut">
              <a:rPr lang="en-GB" smtClean="0"/>
              <a:t>19/06/2014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E2A80-0FA3-4B86-9C79-F7EB4FD61D1E}" type="slidenum">
              <a:rPr lang="en-GB" smtClean="0"/>
              <a:t>‹#›</a:t>
            </a:fld>
            <a:endParaRPr lang="en-GB"/>
          </a:p>
        </p:txBody>
      </p:sp>
    </p:spTree>
    <p:extLst>
      <p:ext uri="{BB962C8B-B14F-4D97-AF65-F5344CB8AC3E}">
        <p14:creationId xmlns:p14="http://schemas.microsoft.com/office/powerpoint/2010/main" val="1580845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1.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1.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5891" y="0"/>
            <a:ext cx="9155782" cy="6858000"/>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1835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1759900"/>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3200" b="1" dirty="0" smtClean="0">
                <a:ln>
                  <a:solidFill>
                    <a:schemeClr val="tx1"/>
                  </a:solidFill>
                </a:ln>
                <a:solidFill>
                  <a:srgbClr val="FF0000"/>
                </a:solidFill>
              </a:rPr>
              <a:t>The Identity of the Speaker - </a:t>
            </a:r>
            <a:r>
              <a:rPr lang="en-GB" sz="2400" b="1" i="1" dirty="0" smtClean="0">
                <a:ln>
                  <a:solidFill>
                    <a:schemeClr val="tx1"/>
                  </a:solidFill>
                </a:ln>
                <a:solidFill>
                  <a:srgbClr val="FF0000"/>
                </a:solidFill>
                <a:effectLst>
                  <a:glow rad="63500">
                    <a:srgbClr val="FFFF00"/>
                  </a:glow>
                </a:effectLst>
              </a:rPr>
              <a:t>“these are the words of him who is holy and true, and who hold the key of David”</a:t>
            </a:r>
          </a:p>
          <a:p>
            <a:pPr marL="914400" lvl="1" indent="-457200">
              <a:buFont typeface="+mj-lt"/>
              <a:buAutoNum type="alphaLcPeriod"/>
            </a:pPr>
            <a:r>
              <a:rPr lang="en-GB" sz="2400" b="1" dirty="0" smtClean="0">
                <a:ln>
                  <a:solidFill>
                    <a:schemeClr val="tx1"/>
                  </a:solidFill>
                </a:ln>
                <a:solidFill>
                  <a:srgbClr val="0000FF"/>
                </a:solidFill>
                <a:effectLst>
                  <a:glow rad="63500">
                    <a:schemeClr val="bg1"/>
                  </a:glow>
                </a:effectLst>
              </a:rPr>
              <a:t>Unmasking the </a:t>
            </a:r>
            <a:r>
              <a:rPr lang="en-GB" sz="2400" b="1" dirty="0" smtClean="0">
                <a:ln>
                  <a:solidFill>
                    <a:schemeClr val="tx1"/>
                  </a:solidFill>
                </a:ln>
                <a:solidFill>
                  <a:srgbClr val="0000FF"/>
                </a:solidFill>
                <a:effectLst>
                  <a:glow rad="63500">
                    <a:schemeClr val="bg1"/>
                  </a:glow>
                </a:effectLst>
              </a:rPr>
              <a:t>false</a:t>
            </a:r>
            <a:r>
              <a:rPr lang="en-GB" sz="2400" b="1" dirty="0">
                <a:ln>
                  <a:solidFill>
                    <a:schemeClr val="tx1"/>
                  </a:solidFill>
                </a:ln>
              </a:rPr>
              <a:t>	</a:t>
            </a:r>
            <a:endParaRPr lang="en-GB" sz="2400" b="1" dirty="0" smtClean="0">
              <a:ln>
                <a:solidFill>
                  <a:schemeClr val="tx1"/>
                </a:solidFill>
              </a:ln>
            </a:endParaRPr>
          </a:p>
          <a:p>
            <a:pPr marL="914400" lvl="1" indent="-457200">
              <a:buFont typeface="+mj-lt"/>
              <a:buAutoNum type="alphaLcPeriod"/>
            </a:pPr>
            <a:r>
              <a:rPr lang="en-GB" sz="3200" b="1" dirty="0" smtClean="0">
                <a:ln>
                  <a:solidFill>
                    <a:schemeClr val="tx1"/>
                  </a:solidFill>
                </a:ln>
                <a:solidFill>
                  <a:srgbClr val="0000FF"/>
                </a:solidFill>
                <a:effectLst>
                  <a:glow rad="127000">
                    <a:schemeClr val="bg1"/>
                  </a:glow>
                </a:effectLst>
              </a:rPr>
              <a:t>Revealing the true</a:t>
            </a:r>
            <a:endParaRPr lang="en-GB" sz="3200" b="1" dirty="0">
              <a:ln>
                <a:solidFill>
                  <a:schemeClr val="tx1"/>
                </a:solidFill>
              </a:ln>
              <a:solidFill>
                <a:srgbClr val="0000FF"/>
              </a:solidFill>
              <a:effectLst>
                <a:glow rad="127000">
                  <a:schemeClr val="bg1"/>
                </a:glow>
              </a:effectLst>
            </a:endParaRPr>
          </a:p>
        </p:txBody>
      </p:sp>
    </p:spTree>
    <p:extLst>
      <p:ext uri="{BB962C8B-B14F-4D97-AF65-F5344CB8AC3E}">
        <p14:creationId xmlns:p14="http://schemas.microsoft.com/office/powerpoint/2010/main" val="162241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006122"/>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3200" b="1" dirty="0" smtClean="0">
                <a:ln>
                  <a:solidFill>
                    <a:schemeClr val="tx1"/>
                  </a:solidFill>
                </a:ln>
                <a:solidFill>
                  <a:srgbClr val="FF0000"/>
                </a:solidFill>
                <a:effectLst>
                  <a:glow>
                    <a:schemeClr val="bg1"/>
                  </a:glow>
                </a:effectLst>
              </a:rPr>
              <a:t>The Prophetic Message – </a:t>
            </a:r>
            <a:r>
              <a:rPr lang="en-GB" sz="2400" b="1" i="1" dirty="0" smtClean="0">
                <a:ln>
                  <a:solidFill>
                    <a:schemeClr val="tx1"/>
                  </a:solidFill>
                </a:ln>
                <a:solidFill>
                  <a:srgbClr val="FF0000"/>
                </a:solidFill>
                <a:effectLst>
                  <a:glow rad="127000">
                    <a:srgbClr val="FFFF00"/>
                  </a:glow>
                </a:effectLst>
              </a:rPr>
              <a:t>“I know your deeds. See, I have placed before you an open door that no one can shut. I know that you have little strength, yet you have kept my word and have not denied my name”.</a:t>
            </a:r>
            <a:endParaRPr lang="en-GB" sz="2400" b="1" dirty="0">
              <a:ln>
                <a:solidFill>
                  <a:schemeClr val="tx1"/>
                </a:solidFill>
              </a:ln>
              <a:solidFill>
                <a:srgbClr val="FF0000"/>
              </a:solidFill>
              <a:effectLst>
                <a:glow rad="127000">
                  <a:srgbClr val="FFFF00"/>
                </a:glow>
              </a:effectLst>
            </a:endParaRPr>
          </a:p>
        </p:txBody>
      </p:sp>
    </p:spTree>
    <p:extLst>
      <p:ext uri="{BB962C8B-B14F-4D97-AF65-F5344CB8AC3E}">
        <p14:creationId xmlns:p14="http://schemas.microsoft.com/office/powerpoint/2010/main" val="386569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498564"/>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3200" b="1" dirty="0" smtClean="0">
                <a:ln>
                  <a:solidFill>
                    <a:schemeClr val="tx1"/>
                  </a:solidFill>
                </a:ln>
                <a:solidFill>
                  <a:srgbClr val="FF0000"/>
                </a:solidFill>
                <a:effectLst>
                  <a:glow>
                    <a:schemeClr val="bg1"/>
                  </a:glow>
                </a:effectLst>
              </a:rPr>
              <a:t>The Prophetic Message – </a:t>
            </a:r>
            <a:r>
              <a:rPr lang="en-GB" sz="2400" b="1" i="1" dirty="0" smtClean="0">
                <a:ln>
                  <a:solidFill>
                    <a:schemeClr val="tx1"/>
                  </a:solidFill>
                </a:ln>
                <a:solidFill>
                  <a:srgbClr val="FF0000"/>
                </a:solidFill>
                <a:effectLst>
                  <a:glow rad="127000">
                    <a:srgbClr val="FFFF00"/>
                  </a:glow>
                </a:effectLst>
              </a:rPr>
              <a:t>“I know your deeds. See, I have placed before you an open door that no one can shut. I know that you have little strength, yet you have kept my word and have not denied my name”.</a:t>
            </a:r>
          </a:p>
          <a:p>
            <a:pPr marL="971550" lvl="1" indent="-514350">
              <a:buFont typeface="+mj-lt"/>
              <a:buAutoNum type="alphaLcPeriod"/>
            </a:pPr>
            <a:r>
              <a:rPr lang="en-GB" sz="3200" b="1" dirty="0" smtClean="0">
                <a:ln>
                  <a:solidFill>
                    <a:schemeClr val="tx1"/>
                  </a:solidFill>
                </a:ln>
                <a:solidFill>
                  <a:srgbClr val="0000FF"/>
                </a:solidFill>
                <a:effectLst>
                  <a:glow rad="127000">
                    <a:schemeClr val="bg1"/>
                  </a:glow>
                </a:effectLst>
              </a:rPr>
              <a:t>You have little strength</a:t>
            </a:r>
            <a:endParaRPr lang="en-GB" sz="3200" b="1" dirty="0">
              <a:ln>
                <a:solidFill>
                  <a:schemeClr val="tx1"/>
                </a:solidFill>
              </a:ln>
              <a:solidFill>
                <a:srgbClr val="0000FF"/>
              </a:solidFill>
              <a:effectLst>
                <a:glow rad="127000">
                  <a:schemeClr val="bg1"/>
                </a:glow>
              </a:effectLst>
            </a:endParaRPr>
          </a:p>
        </p:txBody>
      </p:sp>
    </p:spTree>
    <p:extLst>
      <p:ext uri="{BB962C8B-B14F-4D97-AF65-F5344CB8AC3E}">
        <p14:creationId xmlns:p14="http://schemas.microsoft.com/office/powerpoint/2010/main" val="424866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867896"/>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3200" b="1" dirty="0" smtClean="0">
                <a:ln>
                  <a:solidFill>
                    <a:schemeClr val="tx1"/>
                  </a:solidFill>
                </a:ln>
                <a:solidFill>
                  <a:srgbClr val="FF0000"/>
                </a:solidFill>
                <a:effectLst>
                  <a:glow>
                    <a:schemeClr val="bg1"/>
                  </a:glow>
                </a:effectLst>
              </a:rPr>
              <a:t>The Prophetic Message – </a:t>
            </a:r>
            <a:r>
              <a:rPr lang="en-GB" sz="2400" b="1" i="1" dirty="0" smtClean="0">
                <a:ln>
                  <a:solidFill>
                    <a:schemeClr val="tx1"/>
                  </a:solidFill>
                </a:ln>
                <a:solidFill>
                  <a:srgbClr val="FF0000"/>
                </a:solidFill>
                <a:effectLst>
                  <a:glow rad="127000">
                    <a:srgbClr val="FFFF00"/>
                  </a:glow>
                </a:effectLst>
              </a:rPr>
              <a:t>“I know your deeds. See, I have placed before you an open door that no one can shut. I know that you have little strength, yet you have kept my word and have not denied my name”.</a:t>
            </a:r>
          </a:p>
          <a:p>
            <a:pPr marL="971550" lvl="1" indent="-514350">
              <a:buFont typeface="+mj-lt"/>
              <a:buAutoNum type="alphaLcPeriod"/>
            </a:pPr>
            <a:r>
              <a:rPr lang="en-GB" sz="2400" b="1" dirty="0" smtClean="0">
                <a:ln>
                  <a:solidFill>
                    <a:schemeClr val="tx1"/>
                  </a:solidFill>
                </a:ln>
                <a:solidFill>
                  <a:srgbClr val="0000FF"/>
                </a:solidFill>
                <a:effectLst>
                  <a:glow rad="127000">
                    <a:schemeClr val="bg1"/>
                  </a:glow>
                </a:effectLst>
              </a:rPr>
              <a:t>You have little strength</a:t>
            </a:r>
          </a:p>
          <a:p>
            <a:pPr marL="971550" lvl="1" indent="-514350">
              <a:buFont typeface="+mj-lt"/>
              <a:buAutoNum type="alphaLcPeriod"/>
            </a:pPr>
            <a:r>
              <a:rPr lang="en-GB" sz="3200" b="1" dirty="0" smtClean="0">
                <a:ln>
                  <a:solidFill>
                    <a:schemeClr val="tx1"/>
                  </a:solidFill>
                </a:ln>
                <a:solidFill>
                  <a:srgbClr val="0000FF"/>
                </a:solidFill>
                <a:effectLst>
                  <a:glow rad="127000">
                    <a:schemeClr val="bg1"/>
                  </a:glow>
                </a:effectLst>
              </a:rPr>
              <a:t>You have kept my name…</a:t>
            </a:r>
            <a:endParaRPr lang="en-GB" sz="3200" b="1" dirty="0">
              <a:ln>
                <a:solidFill>
                  <a:schemeClr val="tx1"/>
                </a:solidFill>
              </a:ln>
              <a:solidFill>
                <a:srgbClr val="0000FF"/>
              </a:solidFill>
              <a:effectLst>
                <a:glow rad="127000">
                  <a:schemeClr val="bg1"/>
                </a:glow>
              </a:effectLst>
            </a:endParaRPr>
          </a:p>
        </p:txBody>
      </p:sp>
    </p:spTree>
    <p:extLst>
      <p:ext uri="{BB962C8B-B14F-4D97-AF65-F5344CB8AC3E}">
        <p14:creationId xmlns:p14="http://schemas.microsoft.com/office/powerpoint/2010/main" val="86707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3237228"/>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3200" b="1" dirty="0" smtClean="0">
                <a:ln>
                  <a:solidFill>
                    <a:schemeClr val="tx1"/>
                  </a:solidFill>
                </a:ln>
                <a:solidFill>
                  <a:srgbClr val="FF0000"/>
                </a:solidFill>
                <a:effectLst>
                  <a:glow>
                    <a:schemeClr val="bg1"/>
                  </a:glow>
                </a:effectLst>
              </a:rPr>
              <a:t>The Prophetic Message – </a:t>
            </a:r>
            <a:r>
              <a:rPr lang="en-GB" sz="2400" b="1" i="1" dirty="0" smtClean="0">
                <a:ln>
                  <a:solidFill>
                    <a:schemeClr val="tx1"/>
                  </a:solidFill>
                </a:ln>
                <a:solidFill>
                  <a:srgbClr val="FF0000"/>
                </a:solidFill>
                <a:effectLst>
                  <a:glow rad="127000">
                    <a:srgbClr val="FFFF00"/>
                  </a:glow>
                </a:effectLst>
              </a:rPr>
              <a:t>“I know your deeds. See, I have placed before you an open door that no one can shut. I know that you have little strength, yet you have kept my word and have not denied my name”.</a:t>
            </a:r>
          </a:p>
          <a:p>
            <a:pPr marL="971550" lvl="1" indent="-514350">
              <a:buFont typeface="+mj-lt"/>
              <a:buAutoNum type="alphaLcPeriod"/>
            </a:pPr>
            <a:r>
              <a:rPr lang="en-GB" sz="2400" b="1" dirty="0" smtClean="0">
                <a:ln>
                  <a:solidFill>
                    <a:schemeClr val="tx1"/>
                  </a:solidFill>
                </a:ln>
                <a:solidFill>
                  <a:srgbClr val="0000FF"/>
                </a:solidFill>
                <a:effectLst>
                  <a:glow rad="127000">
                    <a:schemeClr val="bg1"/>
                  </a:glow>
                </a:effectLst>
              </a:rPr>
              <a:t>You have little strength</a:t>
            </a:r>
          </a:p>
          <a:p>
            <a:pPr marL="971550" lvl="1" indent="-514350">
              <a:buFont typeface="+mj-lt"/>
              <a:buAutoNum type="alphaLcPeriod"/>
            </a:pPr>
            <a:r>
              <a:rPr lang="en-GB" sz="2400" b="1" dirty="0" smtClean="0">
                <a:ln>
                  <a:solidFill>
                    <a:schemeClr val="tx1"/>
                  </a:solidFill>
                </a:ln>
                <a:solidFill>
                  <a:srgbClr val="0000FF"/>
                </a:solidFill>
                <a:effectLst>
                  <a:glow rad="127000">
                    <a:schemeClr val="bg1"/>
                  </a:glow>
                </a:effectLst>
              </a:rPr>
              <a:t>You have kept my name…</a:t>
            </a:r>
          </a:p>
          <a:p>
            <a:pPr marL="971550" lvl="1" indent="-514350">
              <a:buFont typeface="+mj-lt"/>
              <a:buAutoNum type="alphaLcPeriod"/>
            </a:pPr>
            <a:r>
              <a:rPr lang="en-GB" sz="3200" b="1" dirty="0" smtClean="0">
                <a:ln>
                  <a:solidFill>
                    <a:schemeClr val="tx1"/>
                  </a:solidFill>
                </a:ln>
                <a:solidFill>
                  <a:srgbClr val="0000FF"/>
                </a:solidFill>
                <a:effectLst>
                  <a:glow rad="127000">
                    <a:schemeClr val="bg1"/>
                  </a:glow>
                </a:effectLst>
              </a:rPr>
              <a:t>I have placed before you an open door</a:t>
            </a:r>
            <a:endParaRPr lang="en-GB" sz="3200" b="1" dirty="0">
              <a:ln>
                <a:solidFill>
                  <a:schemeClr val="tx1"/>
                </a:solidFill>
              </a:ln>
              <a:solidFill>
                <a:srgbClr val="0000FF"/>
              </a:solidFill>
              <a:effectLst>
                <a:glow rad="127000">
                  <a:schemeClr val="bg1"/>
                </a:glow>
              </a:effectLst>
            </a:endParaRPr>
          </a:p>
        </p:txBody>
      </p:sp>
    </p:spTree>
    <p:extLst>
      <p:ext uri="{BB962C8B-B14F-4D97-AF65-F5344CB8AC3E}">
        <p14:creationId xmlns:p14="http://schemas.microsoft.com/office/powerpoint/2010/main" val="54680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3114117"/>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3200" b="1" dirty="0" smtClean="0">
                <a:ln>
                  <a:solidFill>
                    <a:schemeClr val="tx1"/>
                  </a:solidFill>
                </a:ln>
                <a:solidFill>
                  <a:srgbClr val="FF0000"/>
                </a:solidFill>
                <a:effectLst>
                  <a:glow>
                    <a:schemeClr val="bg1"/>
                  </a:glow>
                </a:effectLst>
              </a:rPr>
              <a:t>The Divine Promise </a:t>
            </a:r>
            <a:r>
              <a:rPr lang="en-GB" sz="2400" b="1" dirty="0" smtClean="0">
                <a:ln>
                  <a:solidFill>
                    <a:schemeClr val="tx1"/>
                  </a:solidFill>
                </a:ln>
                <a:solidFill>
                  <a:srgbClr val="FF0000"/>
                </a:solidFill>
                <a:effectLst>
                  <a:glow>
                    <a:schemeClr val="bg1"/>
                  </a:glow>
                </a:effectLst>
              </a:rPr>
              <a:t>– “</a:t>
            </a:r>
            <a:r>
              <a:rPr lang="en-GB" sz="2400" b="1" i="1" dirty="0" smtClean="0">
                <a:ln>
                  <a:solidFill>
                    <a:schemeClr val="tx1"/>
                  </a:solidFill>
                </a:ln>
                <a:solidFill>
                  <a:srgbClr val="FF0000"/>
                </a:solidFill>
                <a:effectLst>
                  <a:glow rad="127000">
                    <a:srgbClr val="FFFF00"/>
                  </a:glow>
                </a:effectLst>
              </a:rPr>
              <a:t>I will make those who are of the synagogue of Satan, who claim to be Jews though they are not, but are liars—I will make them come and fall down at your feet and acknowledge that I have loved you. Since you have kept my command to endure patiently, I will also keep you from the hour of trial that is going to come on the whole world”.</a:t>
            </a:r>
            <a:endParaRPr lang="en-GB" sz="2400" b="1" dirty="0">
              <a:ln>
                <a:solidFill>
                  <a:schemeClr val="tx1"/>
                </a:solidFill>
              </a:ln>
              <a:solidFill>
                <a:srgbClr val="FF0000"/>
              </a:solidFill>
              <a:effectLst>
                <a:glow rad="127000">
                  <a:srgbClr val="FFFF00"/>
                </a:glow>
              </a:effectLst>
            </a:endParaRPr>
          </a:p>
        </p:txBody>
      </p:sp>
    </p:spTree>
    <p:extLst>
      <p:ext uri="{BB962C8B-B14F-4D97-AF65-F5344CB8AC3E}">
        <p14:creationId xmlns:p14="http://schemas.microsoft.com/office/powerpoint/2010/main" val="275361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3483449"/>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FontTx/>
              <a:buAutoNum type="arabicPeriod"/>
            </a:pPr>
            <a:r>
              <a:rPr lang="en-GB" sz="3200" b="1" dirty="0" smtClean="0">
                <a:ln>
                  <a:solidFill>
                    <a:schemeClr val="tx1"/>
                  </a:solidFill>
                </a:ln>
                <a:solidFill>
                  <a:srgbClr val="FF0000"/>
                </a:solidFill>
                <a:effectLst>
                  <a:glow>
                    <a:schemeClr val="bg1"/>
                  </a:glow>
                </a:effectLst>
              </a:rPr>
              <a:t>The Divine Promise – </a:t>
            </a:r>
            <a:r>
              <a:rPr lang="en-GB" sz="2400" b="1" dirty="0" smtClean="0">
                <a:ln>
                  <a:solidFill>
                    <a:schemeClr val="tx1"/>
                  </a:solidFill>
                </a:ln>
                <a:solidFill>
                  <a:srgbClr val="FF0000"/>
                </a:solidFill>
                <a:effectLst>
                  <a:glow>
                    <a:schemeClr val="bg1"/>
                  </a:glow>
                </a:effectLst>
              </a:rPr>
              <a:t>“</a:t>
            </a:r>
            <a:r>
              <a:rPr lang="en-GB" sz="2400" b="1" i="1" dirty="0" smtClean="0">
                <a:ln>
                  <a:solidFill>
                    <a:schemeClr val="tx1"/>
                  </a:solidFill>
                </a:ln>
                <a:solidFill>
                  <a:srgbClr val="FF0000"/>
                </a:solidFill>
                <a:effectLst>
                  <a:glow rad="127000">
                    <a:srgbClr val="FFFF00"/>
                  </a:glow>
                </a:effectLst>
              </a:rPr>
              <a:t>I will make those who are of the synagogue of Satan, who claim to be Jews though they are not, but are liars—I will make them come and fall down at your feet and acknowledge that I have loved you. </a:t>
            </a:r>
            <a:r>
              <a:rPr lang="en-GB" sz="2400" b="1" i="1" dirty="0">
                <a:ln>
                  <a:solidFill>
                    <a:schemeClr val="tx1"/>
                  </a:solidFill>
                </a:ln>
                <a:solidFill>
                  <a:srgbClr val="FF0000"/>
                </a:solidFill>
                <a:effectLst>
                  <a:glow rad="127000">
                    <a:srgbClr val="FFFF00"/>
                  </a:glow>
                </a:effectLst>
              </a:rPr>
              <a:t>Since you have kept my command to endure patiently, I will also keep you from the hour of trial that is going to come on the whole </a:t>
            </a:r>
            <a:r>
              <a:rPr lang="en-GB" sz="2400" b="1" i="1" dirty="0" smtClean="0">
                <a:ln>
                  <a:solidFill>
                    <a:schemeClr val="tx1"/>
                  </a:solidFill>
                </a:ln>
                <a:solidFill>
                  <a:srgbClr val="FF0000"/>
                </a:solidFill>
                <a:effectLst>
                  <a:glow rad="127000">
                    <a:srgbClr val="FFFF00"/>
                  </a:glow>
                </a:effectLst>
              </a:rPr>
              <a:t>world”.</a:t>
            </a:r>
            <a:endParaRPr lang="en-GB" sz="2400" b="1" dirty="0">
              <a:ln>
                <a:solidFill>
                  <a:schemeClr val="tx1"/>
                </a:solidFill>
              </a:ln>
              <a:solidFill>
                <a:srgbClr val="FF0000"/>
              </a:solidFill>
              <a:effectLst>
                <a:glow rad="127000">
                  <a:srgbClr val="FFFF00"/>
                </a:glow>
              </a:effectLst>
            </a:endParaRPr>
          </a:p>
          <a:p>
            <a:pPr marL="514350" indent="-514350">
              <a:buAutoNum type="arabicPeriod"/>
            </a:pPr>
            <a:endParaRPr lang="en-GB" sz="2400" b="1" dirty="0">
              <a:ln>
                <a:solidFill>
                  <a:schemeClr val="tx1"/>
                </a:solidFill>
              </a:ln>
              <a:solidFill>
                <a:srgbClr val="642F04"/>
              </a:solidFill>
              <a:effectLst>
                <a:glow rad="127000">
                  <a:srgbClr val="FFFF00"/>
                </a:glow>
              </a:effectLst>
            </a:endParaRPr>
          </a:p>
        </p:txBody>
      </p:sp>
      <p:sp>
        <p:nvSpPr>
          <p:cNvPr id="9" name="Oval Callout 8"/>
          <p:cNvSpPr/>
          <p:nvPr/>
        </p:nvSpPr>
        <p:spPr>
          <a:xfrm>
            <a:off x="1242864" y="4869160"/>
            <a:ext cx="7704856" cy="1893207"/>
          </a:xfrm>
          <a:prstGeom prst="wedgeEllipseCallout">
            <a:avLst>
              <a:gd name="adj1" fmla="val 34394"/>
              <a:gd name="adj2" fmla="val -63453"/>
            </a:avLst>
          </a:prstGeom>
          <a:blipFill>
            <a:blip r:embed="rId6"/>
            <a:tile tx="0" ty="0" sx="100000" sy="100000" flip="none" algn="tl"/>
          </a:bli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141387" y="5215598"/>
            <a:ext cx="5976664" cy="1200329"/>
          </a:xfrm>
          <a:prstGeom prst="rect">
            <a:avLst/>
          </a:prstGeom>
          <a:blipFill>
            <a:blip r:embed="rId6"/>
            <a:tile tx="0" ty="0" sx="100000" sy="100000" flip="none" algn="tl"/>
          </a:blipFill>
        </p:spPr>
        <p:txBody>
          <a:bodyPr wrap="square" rtlCol="0">
            <a:spAutoFit/>
          </a:bodyPr>
          <a:lstStyle/>
          <a:p>
            <a:r>
              <a:rPr lang="en-GB" sz="2400" b="1" i="1" dirty="0">
                <a:ln>
                  <a:solidFill>
                    <a:schemeClr val="tx1"/>
                  </a:solidFill>
                </a:ln>
                <a:solidFill>
                  <a:schemeClr val="bg2">
                    <a:lumMod val="10000"/>
                  </a:schemeClr>
                </a:solidFill>
                <a:effectLst>
                  <a:glow rad="127000">
                    <a:schemeClr val="bg1"/>
                  </a:glow>
                </a:effectLst>
              </a:rPr>
              <a:t>“My prayer is not that you take them out of the world but that you protect them from the evil one.” </a:t>
            </a:r>
            <a:r>
              <a:rPr lang="en-GB" sz="2400" b="1" i="1" dirty="0" smtClean="0">
                <a:ln>
                  <a:solidFill>
                    <a:schemeClr val="tx1"/>
                  </a:solidFill>
                </a:ln>
                <a:solidFill>
                  <a:schemeClr val="bg2">
                    <a:lumMod val="10000"/>
                  </a:schemeClr>
                </a:solidFill>
                <a:effectLst>
                  <a:glow rad="127000">
                    <a:schemeClr val="bg1"/>
                  </a:glow>
                </a:effectLst>
              </a:rPr>
              <a:t> </a:t>
            </a:r>
            <a:r>
              <a:rPr lang="en-GB" sz="2400" b="1" dirty="0" smtClean="0">
                <a:ln>
                  <a:solidFill>
                    <a:schemeClr val="tx1"/>
                  </a:solidFill>
                </a:ln>
                <a:solidFill>
                  <a:schemeClr val="bg2">
                    <a:lumMod val="10000"/>
                  </a:schemeClr>
                </a:solidFill>
                <a:effectLst>
                  <a:glow rad="127000">
                    <a:schemeClr val="bg1"/>
                  </a:glow>
                </a:effectLst>
              </a:rPr>
              <a:t>(John 17:15)</a:t>
            </a:r>
            <a:endParaRPr lang="en-GB" sz="2400" b="1" dirty="0">
              <a:ln>
                <a:solidFill>
                  <a:schemeClr val="tx1"/>
                </a:solidFill>
              </a:ln>
              <a:solidFill>
                <a:schemeClr val="bg2">
                  <a:lumMod val="10000"/>
                </a:schemeClr>
              </a:solidFill>
              <a:effectLst>
                <a:glow rad="127000">
                  <a:schemeClr val="bg1"/>
                </a:glow>
              </a:effectLst>
            </a:endParaRPr>
          </a:p>
        </p:txBody>
      </p:sp>
    </p:spTree>
    <p:extLst>
      <p:ext uri="{BB962C8B-B14F-4D97-AF65-F5344CB8AC3E}">
        <p14:creationId xmlns:p14="http://schemas.microsoft.com/office/powerpoint/2010/main" val="1496855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006122"/>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3200" b="1" dirty="0" smtClean="0">
                <a:ln>
                  <a:solidFill>
                    <a:schemeClr val="tx1"/>
                  </a:solidFill>
                </a:ln>
                <a:solidFill>
                  <a:srgbClr val="FF0000"/>
                </a:solidFill>
                <a:effectLst>
                  <a:glow>
                    <a:schemeClr val="bg1"/>
                  </a:glow>
                </a:effectLst>
              </a:rPr>
              <a:t>Instructions and Promise – </a:t>
            </a:r>
            <a:r>
              <a:rPr lang="en-GB" sz="2400" b="1" dirty="0" smtClean="0">
                <a:ln>
                  <a:solidFill>
                    <a:schemeClr val="tx1"/>
                  </a:solidFill>
                </a:ln>
                <a:solidFill>
                  <a:srgbClr val="FF0000"/>
                </a:solidFill>
                <a:effectLst>
                  <a:glow>
                    <a:schemeClr val="bg1"/>
                  </a:glow>
                </a:effectLst>
              </a:rPr>
              <a:t>“</a:t>
            </a:r>
            <a:r>
              <a:rPr lang="en-GB" sz="2400" b="1" i="1" dirty="0" smtClean="0">
                <a:ln>
                  <a:solidFill>
                    <a:schemeClr val="tx1"/>
                  </a:solidFill>
                </a:ln>
                <a:solidFill>
                  <a:srgbClr val="FF0000"/>
                </a:solidFill>
                <a:effectLst>
                  <a:glow rad="127000">
                    <a:srgbClr val="FFFF00"/>
                  </a:glow>
                </a:effectLst>
              </a:rPr>
              <a:t>I am coming soon. Hold on to what you have, so that no one will take your crown.” </a:t>
            </a:r>
            <a:r>
              <a:rPr lang="en-GB" sz="2400" b="1" i="1" baseline="30000" dirty="0" smtClean="0">
                <a:ln>
                  <a:solidFill>
                    <a:schemeClr val="tx1"/>
                  </a:solidFill>
                </a:ln>
                <a:solidFill>
                  <a:srgbClr val="FF0000"/>
                </a:solidFill>
                <a:effectLst>
                  <a:glow rad="127000">
                    <a:srgbClr val="FFFF00"/>
                  </a:glow>
                </a:effectLst>
              </a:rPr>
              <a:t> </a:t>
            </a:r>
            <a:endParaRPr lang="en-GB" sz="2400" b="1" dirty="0">
              <a:ln>
                <a:solidFill>
                  <a:schemeClr val="tx1"/>
                </a:solidFill>
              </a:ln>
              <a:solidFill>
                <a:srgbClr val="FF0000"/>
              </a:solidFill>
              <a:effectLst>
                <a:glow rad="127000">
                  <a:srgbClr val="FFFF00"/>
                </a:glow>
              </a:effectLst>
            </a:endParaRPr>
          </a:p>
        </p:txBody>
      </p:sp>
    </p:spTree>
    <p:extLst>
      <p:ext uri="{BB962C8B-B14F-4D97-AF65-F5344CB8AC3E}">
        <p14:creationId xmlns:p14="http://schemas.microsoft.com/office/powerpoint/2010/main" val="214719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006122"/>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3200" b="1" dirty="0" smtClean="0">
                <a:ln>
                  <a:solidFill>
                    <a:schemeClr val="tx1"/>
                  </a:solidFill>
                </a:ln>
                <a:solidFill>
                  <a:srgbClr val="FF0000"/>
                </a:solidFill>
                <a:effectLst>
                  <a:glow>
                    <a:schemeClr val="bg1"/>
                  </a:glow>
                </a:effectLst>
              </a:rPr>
              <a:t>Instructions and Promise - </a:t>
            </a:r>
            <a:r>
              <a:rPr lang="en-GB" sz="2400" b="1" i="1" dirty="0" smtClean="0">
                <a:ln>
                  <a:solidFill>
                    <a:schemeClr val="tx1"/>
                  </a:solidFill>
                </a:ln>
                <a:solidFill>
                  <a:srgbClr val="FF0000"/>
                </a:solidFill>
                <a:effectLst>
                  <a:glow rad="127000">
                    <a:srgbClr val="FFFF00"/>
                  </a:glow>
                </a:effectLst>
              </a:rPr>
              <a:t>I am coming soon. Hold on to what you have, so that no one will take your crown. </a:t>
            </a:r>
            <a:r>
              <a:rPr lang="en-GB" sz="2400" b="1" i="1" baseline="30000" dirty="0" smtClean="0">
                <a:ln>
                  <a:solidFill>
                    <a:schemeClr val="tx1"/>
                  </a:solidFill>
                </a:ln>
                <a:effectLst>
                  <a:glow rad="127000">
                    <a:srgbClr val="FFFF00"/>
                  </a:glow>
                </a:effectLst>
              </a:rPr>
              <a:t> </a:t>
            </a:r>
            <a:endParaRPr lang="en-GB" sz="2400" b="1" dirty="0">
              <a:ln>
                <a:solidFill>
                  <a:schemeClr val="tx1"/>
                </a:solidFill>
              </a:ln>
              <a:solidFill>
                <a:srgbClr val="642F04"/>
              </a:solidFill>
              <a:effectLst>
                <a:glow rad="127000">
                  <a:srgbClr val="FFFF00"/>
                </a:glow>
              </a:effectLst>
            </a:endParaRPr>
          </a:p>
        </p:txBody>
      </p:sp>
      <p:sp>
        <p:nvSpPr>
          <p:cNvPr id="3" name="Rounded Rectangular Callout 2"/>
          <p:cNvSpPr/>
          <p:nvPr/>
        </p:nvSpPr>
        <p:spPr>
          <a:xfrm>
            <a:off x="251520" y="3645024"/>
            <a:ext cx="8712968" cy="2952328"/>
          </a:xfrm>
          <a:prstGeom prst="wedgeRoundRectCallout">
            <a:avLst>
              <a:gd name="adj1" fmla="val -34013"/>
              <a:gd name="adj2" fmla="val -53288"/>
              <a:gd name="adj3" fmla="val 16667"/>
            </a:avLst>
          </a:prstGeom>
          <a:blipFill>
            <a:blip r:embed="rId6"/>
            <a:tile tx="0" ty="0" sx="100000" sy="100000" flip="none" algn="tl"/>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67544" y="3789040"/>
            <a:ext cx="8280920" cy="2677656"/>
          </a:xfrm>
          <a:prstGeom prst="rect">
            <a:avLst/>
          </a:prstGeom>
          <a:noFill/>
        </p:spPr>
        <p:txBody>
          <a:bodyPr wrap="square" rtlCol="0">
            <a:spAutoFit/>
          </a:bodyPr>
          <a:lstStyle/>
          <a:p>
            <a:r>
              <a:rPr lang="en-GB" sz="2100" b="1" i="1" dirty="0">
                <a:ln>
                  <a:solidFill>
                    <a:schemeClr val="accent1">
                      <a:shade val="50000"/>
                    </a:schemeClr>
                  </a:solidFill>
                </a:ln>
                <a:effectLst>
                  <a:glow rad="127000">
                    <a:srgbClr val="FFFF00"/>
                  </a:glow>
                </a:effectLst>
              </a:rPr>
              <a:t>“Do you not know that in a race all the runners run, but only one gets the prize? Run in such a way as to get the prize. Everyone who competes in the games goes into strict training. They do it to get a crown that will not last, but we do it to get a crown that will last forever. Therefore I do not run like someone running aimlessly; I do not fight like a boxer beating the air. </a:t>
            </a:r>
            <a:r>
              <a:rPr lang="en-GB" sz="2100" b="1" i="1" baseline="30000" dirty="0">
                <a:ln>
                  <a:solidFill>
                    <a:schemeClr val="accent1">
                      <a:shade val="50000"/>
                    </a:schemeClr>
                  </a:solidFill>
                </a:ln>
                <a:effectLst>
                  <a:glow rad="127000">
                    <a:srgbClr val="FFFF00"/>
                  </a:glow>
                </a:effectLst>
              </a:rPr>
              <a:t> </a:t>
            </a:r>
            <a:r>
              <a:rPr lang="en-GB" sz="2100" b="1" i="1" dirty="0">
                <a:ln>
                  <a:solidFill>
                    <a:schemeClr val="accent1">
                      <a:shade val="50000"/>
                    </a:schemeClr>
                  </a:solidFill>
                </a:ln>
                <a:effectLst>
                  <a:glow rad="127000">
                    <a:srgbClr val="FFFF00"/>
                  </a:glow>
                </a:effectLst>
              </a:rPr>
              <a:t>No, I strike a blow to my body and make it my slave so that after I have preached to others, I myself will not be disqualified for the prize” </a:t>
            </a:r>
            <a:r>
              <a:rPr lang="en-GB" sz="2100" b="1" dirty="0">
                <a:ln>
                  <a:solidFill>
                    <a:schemeClr val="accent1">
                      <a:shade val="50000"/>
                    </a:schemeClr>
                  </a:solidFill>
                </a:ln>
                <a:effectLst>
                  <a:glow rad="127000">
                    <a:srgbClr val="FFFF00"/>
                  </a:glow>
                </a:effectLst>
              </a:rPr>
              <a:t>(1 Cor</a:t>
            </a:r>
            <a:r>
              <a:rPr lang="en-GB" sz="2100" b="1" i="1" dirty="0">
                <a:ln>
                  <a:solidFill>
                    <a:schemeClr val="accent1">
                      <a:shade val="50000"/>
                    </a:schemeClr>
                  </a:solidFill>
                </a:ln>
                <a:effectLst>
                  <a:glow rad="127000">
                    <a:srgbClr val="FFFF00"/>
                  </a:glow>
                </a:effectLst>
              </a:rPr>
              <a:t>. </a:t>
            </a:r>
            <a:r>
              <a:rPr lang="en-GB" sz="2100" b="1" dirty="0">
                <a:ln>
                  <a:solidFill>
                    <a:schemeClr val="accent1">
                      <a:shade val="50000"/>
                    </a:schemeClr>
                  </a:solidFill>
                </a:ln>
                <a:effectLst>
                  <a:glow rad="127000">
                    <a:srgbClr val="FFFF00"/>
                  </a:glow>
                </a:effectLst>
              </a:rPr>
              <a:t>9:24-27). </a:t>
            </a:r>
          </a:p>
        </p:txBody>
      </p:sp>
    </p:spTree>
    <p:extLst>
      <p:ext uri="{BB962C8B-B14F-4D97-AF65-F5344CB8AC3E}">
        <p14:creationId xmlns:p14="http://schemas.microsoft.com/office/powerpoint/2010/main" val="196637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252343"/>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3200" b="1" dirty="0" smtClean="0">
                <a:ln>
                  <a:solidFill>
                    <a:schemeClr val="tx1"/>
                  </a:solidFill>
                </a:ln>
                <a:solidFill>
                  <a:srgbClr val="FF0000"/>
                </a:solidFill>
                <a:effectLst>
                  <a:glow>
                    <a:schemeClr val="bg1"/>
                  </a:glow>
                </a:effectLst>
              </a:rPr>
              <a:t>Instructions and Promise - </a:t>
            </a:r>
            <a:r>
              <a:rPr lang="en-GB" sz="2400" b="1" i="1" dirty="0" smtClean="0">
                <a:ln>
                  <a:solidFill>
                    <a:schemeClr val="tx1"/>
                  </a:solidFill>
                </a:ln>
                <a:solidFill>
                  <a:srgbClr val="FF0000"/>
                </a:solidFill>
                <a:effectLst>
                  <a:glow rad="127000">
                    <a:srgbClr val="FFFF00"/>
                  </a:glow>
                </a:effectLst>
              </a:rPr>
              <a:t>I am coming soon. Hold on to what you have, so that no one will take your crown.</a:t>
            </a:r>
            <a:r>
              <a:rPr lang="en-GB" sz="2400" b="1" i="1" dirty="0" smtClean="0">
                <a:ln>
                  <a:solidFill>
                    <a:schemeClr val="tx1"/>
                  </a:solidFill>
                </a:ln>
                <a:effectLst>
                  <a:glow rad="127000">
                    <a:srgbClr val="FFFF00"/>
                  </a:glow>
                </a:effectLst>
              </a:rPr>
              <a:t> </a:t>
            </a:r>
            <a:r>
              <a:rPr lang="en-GB" sz="2400" b="1" i="1" baseline="30000" dirty="0" smtClean="0">
                <a:ln>
                  <a:solidFill>
                    <a:schemeClr val="tx1"/>
                  </a:solidFill>
                </a:ln>
                <a:effectLst>
                  <a:glow rad="127000">
                    <a:srgbClr val="FFFF00"/>
                  </a:glow>
                </a:effectLst>
              </a:rPr>
              <a:t> </a:t>
            </a:r>
            <a:endParaRPr lang="en-GB" sz="2400" b="1" i="1" baseline="30000" dirty="0">
              <a:ln>
                <a:solidFill>
                  <a:schemeClr val="tx1"/>
                </a:solidFill>
              </a:ln>
              <a:effectLst>
                <a:glow rad="127000">
                  <a:srgbClr val="FFFF00"/>
                </a:glow>
              </a:effectLst>
            </a:endParaRPr>
          </a:p>
          <a:p>
            <a:r>
              <a:rPr lang="en-GB" sz="2400" b="1" baseline="30000" dirty="0">
                <a:ln>
                  <a:solidFill>
                    <a:schemeClr val="tx1"/>
                  </a:solidFill>
                </a:ln>
                <a:effectLst>
                  <a:glow rad="127000">
                    <a:srgbClr val="FFFF00"/>
                  </a:glow>
                </a:effectLst>
              </a:rPr>
              <a:t>		</a:t>
            </a:r>
            <a:endParaRPr lang="en-GB" sz="2400" b="1" i="1" baseline="30000" dirty="0">
              <a:ln>
                <a:solidFill>
                  <a:schemeClr val="tx1"/>
                </a:solidFill>
              </a:ln>
              <a:solidFill>
                <a:srgbClr val="642F04"/>
              </a:solidFill>
              <a:effectLst>
                <a:glow rad="127000">
                  <a:srgbClr val="FFFF00"/>
                </a:glow>
              </a:effectLst>
            </a:endParaRPr>
          </a:p>
        </p:txBody>
      </p:sp>
      <p:sp>
        <p:nvSpPr>
          <p:cNvPr id="7" name="TextBox 6"/>
          <p:cNvSpPr txBox="1"/>
          <p:nvPr/>
        </p:nvSpPr>
        <p:spPr>
          <a:xfrm>
            <a:off x="107504" y="3501008"/>
            <a:ext cx="8856984" cy="1384995"/>
          </a:xfrm>
          <a:prstGeom prst="rect">
            <a:avLst/>
          </a:prstGeom>
          <a:solidFill>
            <a:schemeClr val="accent6">
              <a:lumMod val="20000"/>
              <a:lumOff val="80000"/>
            </a:schemeClr>
          </a:solidFill>
        </p:spPr>
        <p:txBody>
          <a:bodyPr wrap="square" rtlCol="0">
            <a:spAutoFit/>
          </a:bodyPr>
          <a:lstStyle/>
          <a:p>
            <a:r>
              <a:rPr lang="en-GB" sz="2800" dirty="0" smtClean="0"/>
              <a:t>	</a:t>
            </a:r>
            <a:r>
              <a:rPr lang="en-GB" sz="2800" b="1" dirty="0" smtClean="0">
                <a:solidFill>
                  <a:srgbClr val="FF0000"/>
                </a:solidFill>
                <a:effectLst>
                  <a:glow rad="63500">
                    <a:srgbClr val="FFFF00"/>
                  </a:glow>
                  <a:outerShdw blurRad="38100" dist="38100" dir="2700000" algn="tl">
                    <a:srgbClr val="000000">
                      <a:alpha val="43137"/>
                    </a:srgbClr>
                  </a:outerShdw>
                </a:effectLst>
              </a:rPr>
              <a:t>“I am coming/I will come” </a:t>
            </a:r>
            <a:r>
              <a:rPr lang="en-GB" sz="2800" b="1" dirty="0" smtClean="0">
                <a:solidFill>
                  <a:srgbClr val="FF0000"/>
                </a:solidFill>
                <a:effectLst>
                  <a:outerShdw blurRad="38100" dist="38100" dir="2700000" algn="tl">
                    <a:srgbClr val="000000">
                      <a:alpha val="43137"/>
                    </a:srgbClr>
                  </a:outerShdw>
                </a:effectLst>
              </a:rPr>
              <a:t>– 7 times in Revelation</a:t>
            </a:r>
          </a:p>
          <a:p>
            <a:r>
              <a:rPr lang="en-GB" sz="2800" b="1" dirty="0">
                <a:solidFill>
                  <a:srgbClr val="FF0000"/>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(2:5, 16; 3:11; 16:15; 22:7, 12, 20) – of those, 4 times 	= </a:t>
            </a:r>
            <a:r>
              <a:rPr lang="en-GB" sz="2800" b="1" dirty="0" smtClean="0">
                <a:solidFill>
                  <a:srgbClr val="FF0000"/>
                </a:solidFill>
                <a:effectLst>
                  <a:glow rad="63500">
                    <a:srgbClr val="FFFF00"/>
                  </a:glow>
                  <a:outerShdw blurRad="38100" dist="38100" dir="2700000" algn="tl">
                    <a:srgbClr val="000000">
                      <a:alpha val="43137"/>
                    </a:srgbClr>
                  </a:outerShdw>
                </a:effectLst>
              </a:rPr>
              <a:t>“I am coming soon” </a:t>
            </a:r>
            <a:r>
              <a:rPr lang="en-GB" sz="2800" b="1" dirty="0" smtClean="0">
                <a:solidFill>
                  <a:srgbClr val="FF0000"/>
                </a:solidFill>
                <a:effectLst>
                  <a:outerShdw blurRad="38100" dist="38100" dir="2700000" algn="tl">
                    <a:srgbClr val="000000">
                      <a:alpha val="43137"/>
                    </a:srgbClr>
                  </a:outerShdw>
                </a:effectLst>
              </a:rPr>
              <a:t>(3:11; 22:7, 12, 20)</a:t>
            </a:r>
            <a:endParaRPr lang="en-GB"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865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5891" y="0"/>
            <a:ext cx="9155782" cy="6858000"/>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40000">
            <a:off x="1115616" y="1916832"/>
            <a:ext cx="2438400" cy="16764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40000">
            <a:off x="4920273" y="1825171"/>
            <a:ext cx="2847975" cy="160972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20000">
            <a:off x="1244202" y="4148356"/>
            <a:ext cx="2181225" cy="20955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60000">
            <a:off x="4450656" y="4336657"/>
            <a:ext cx="2847975" cy="1609725"/>
          </a:xfrm>
          <a:prstGeom prst="rect">
            <a:avLst/>
          </a:prstGeom>
        </p:spPr>
      </p:pic>
    </p:spTree>
    <p:extLst>
      <p:ext uri="{BB962C8B-B14F-4D97-AF65-F5344CB8AC3E}">
        <p14:creationId xmlns:p14="http://schemas.microsoft.com/office/powerpoint/2010/main" val="264650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3852781"/>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The Promise to the Overcomer - </a:t>
            </a:r>
            <a:r>
              <a:rPr lang="en-GB" sz="2400" b="1" i="1" dirty="0">
                <a:ln>
                  <a:solidFill>
                    <a:schemeClr val="bg2">
                      <a:lumMod val="50000"/>
                    </a:schemeClr>
                  </a:solidFill>
                </a:ln>
                <a:solidFill>
                  <a:srgbClr val="FF0000"/>
                </a:solidFill>
                <a:effectLst>
                  <a:glow rad="127000">
                    <a:srgbClr val="FFFF00"/>
                  </a:glow>
                </a:effectLst>
              </a:rPr>
              <a:t>“The one who is victorious I will make a pillar in the temple of my God. Never again will they leave it. I will write on them the name of my God and the name of the city of my God, the new Jerusalem, which is coming down out of heaven from my God; and I will also write on them my new name</a:t>
            </a:r>
            <a:r>
              <a:rPr lang="en-GB" sz="2400" b="1" i="1" dirty="0" smtClean="0">
                <a:ln>
                  <a:solidFill>
                    <a:schemeClr val="bg2">
                      <a:lumMod val="50000"/>
                    </a:schemeClr>
                  </a:solidFill>
                </a:ln>
                <a:solidFill>
                  <a:srgbClr val="FF0000"/>
                </a:solidFill>
                <a:effectLst>
                  <a:glow rad="127000">
                    <a:srgbClr val="FFFF00"/>
                  </a:glow>
                </a:effectLst>
              </a:rPr>
              <a:t>.”</a:t>
            </a:r>
            <a:endParaRPr lang="en-GB" sz="2400" b="1" dirty="0">
              <a:ln>
                <a:solidFill>
                  <a:schemeClr val="tx1"/>
                </a:solidFill>
              </a:ln>
              <a:solidFill>
                <a:srgbClr val="FF0000"/>
              </a:solidFill>
              <a:effectLst>
                <a:glow rad="127000">
                  <a:srgbClr val="FFFF00"/>
                </a:glow>
              </a:effectLst>
            </a:endParaRPr>
          </a:p>
        </p:txBody>
      </p:sp>
    </p:spTree>
    <p:extLst>
      <p:ext uri="{BB962C8B-B14F-4D97-AF65-F5344CB8AC3E}">
        <p14:creationId xmlns:p14="http://schemas.microsoft.com/office/powerpoint/2010/main" val="219834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006122"/>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The Promise to the Overcomer </a:t>
            </a:r>
            <a:endParaRPr lang="en-GB" sz="2400" b="1" dirty="0">
              <a:ln>
                <a:solidFill>
                  <a:schemeClr val="tx1"/>
                </a:solidFill>
              </a:ln>
              <a:solidFill>
                <a:srgbClr val="642F04"/>
              </a:solidFill>
              <a:effectLst>
                <a:glow rad="127000">
                  <a:srgbClr val="FFFF00"/>
                </a:glo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0916" y="3645023"/>
            <a:ext cx="5322168" cy="3007025"/>
          </a:xfrm>
          <a:prstGeom prst="rect">
            <a:avLst/>
          </a:prstGeom>
        </p:spPr>
      </p:pic>
    </p:spTree>
    <p:extLst>
      <p:ext uri="{BB962C8B-B14F-4D97-AF65-F5344CB8AC3E}">
        <p14:creationId xmlns:p14="http://schemas.microsoft.com/office/powerpoint/2010/main" val="349032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006122"/>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The Promise to the Overcomer </a:t>
            </a:r>
            <a:endParaRPr lang="en-GB" sz="2400" b="1" dirty="0">
              <a:ln>
                <a:solidFill>
                  <a:schemeClr val="tx1"/>
                </a:solidFill>
              </a:ln>
              <a:solidFill>
                <a:srgbClr val="642F04"/>
              </a:solidFill>
              <a:effectLst>
                <a:glow rad="127000">
                  <a:srgbClr val="FFFF00"/>
                </a:glo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0916" y="3645023"/>
            <a:ext cx="5322168" cy="3007025"/>
          </a:xfrm>
          <a:prstGeom prst="rect">
            <a:avLst/>
          </a:prstGeom>
        </p:spPr>
      </p:pic>
      <p:sp>
        <p:nvSpPr>
          <p:cNvPr id="5" name="TextBox 4"/>
          <p:cNvSpPr txBox="1"/>
          <p:nvPr/>
        </p:nvSpPr>
        <p:spPr>
          <a:xfrm>
            <a:off x="575556" y="4149080"/>
            <a:ext cx="7920880" cy="1815882"/>
          </a:xfrm>
          <a:prstGeom prst="rect">
            <a:avLst/>
          </a:prstGeom>
          <a:solidFill>
            <a:srgbClr val="FFFF00">
              <a:alpha val="29000"/>
            </a:srgbClr>
          </a:solidFill>
        </p:spPr>
        <p:txBody>
          <a:bodyPr wrap="square" rtlCol="0">
            <a:spAutoFit/>
          </a:bodyPr>
          <a:lstStyle/>
          <a:p>
            <a:r>
              <a:rPr lang="en-GB" sz="2800" b="1" i="1" dirty="0">
                <a:ln>
                  <a:solidFill>
                    <a:schemeClr val="tx1"/>
                  </a:solidFill>
                </a:ln>
                <a:solidFill>
                  <a:srgbClr val="FF0000"/>
                </a:solidFill>
                <a:effectLst>
                  <a:glow rad="127000">
                    <a:srgbClr val="FFFF00"/>
                  </a:glow>
                </a:effectLst>
              </a:rPr>
              <a:t>“But will God really dwell on earth with humans? The heavens, even the highest heavens, cannot contain you. How much less this temple I have built!” </a:t>
            </a:r>
            <a:r>
              <a:rPr lang="en-GB" sz="2800" b="1" dirty="0">
                <a:ln>
                  <a:solidFill>
                    <a:schemeClr val="tx1"/>
                  </a:solidFill>
                </a:ln>
                <a:solidFill>
                  <a:srgbClr val="FF0000"/>
                </a:solidFill>
                <a:effectLst>
                  <a:glow rad="127000">
                    <a:srgbClr val="FFFF00"/>
                  </a:glow>
                </a:effectLst>
              </a:rPr>
              <a:t> (2 Chron 6:18). </a:t>
            </a:r>
          </a:p>
        </p:txBody>
      </p:sp>
    </p:spTree>
    <p:extLst>
      <p:ext uri="{BB962C8B-B14F-4D97-AF65-F5344CB8AC3E}">
        <p14:creationId xmlns:p14="http://schemas.microsoft.com/office/powerpoint/2010/main" val="254720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375453"/>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2400" b="1" dirty="0" smtClean="0">
                <a:ln>
                  <a:solidFill>
                    <a:schemeClr val="tx1"/>
                  </a:solidFill>
                </a:ln>
                <a:solidFill>
                  <a:srgbClr val="FF0000"/>
                </a:solidFill>
                <a:effectLst>
                  <a:glow>
                    <a:schemeClr val="bg1"/>
                  </a:glow>
                </a:effectLst>
              </a:rPr>
              <a:t>The Promise to the Overcomer</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God’s message to us – </a:t>
            </a:r>
            <a:r>
              <a:rPr lang="en-GB" sz="3200" b="1" dirty="0" smtClean="0">
                <a:ln>
                  <a:solidFill>
                    <a:schemeClr val="tx1"/>
                  </a:solidFill>
                </a:ln>
                <a:solidFill>
                  <a:srgbClr val="FF0000"/>
                </a:solidFill>
                <a:effectLst>
                  <a:glow rad="50800">
                    <a:srgbClr val="FFFF00"/>
                  </a:glow>
                  <a:outerShdw blurRad="38100" dist="38100" dir="2700000" algn="tl">
                    <a:srgbClr val="000000">
                      <a:alpha val="43137"/>
                    </a:srgbClr>
                  </a:outerShdw>
                </a:effectLst>
              </a:rPr>
              <a:t>“Hold Firm!”</a:t>
            </a:r>
            <a:endParaRPr lang="en-GB" sz="2400" b="1" dirty="0">
              <a:ln>
                <a:solidFill>
                  <a:schemeClr val="tx1"/>
                </a:solidFill>
              </a:ln>
              <a:solidFill>
                <a:srgbClr val="FF0000"/>
              </a:solidFill>
              <a:effectLst>
                <a:glow rad="508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2344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375453"/>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2400" b="1" dirty="0" smtClean="0">
                <a:ln>
                  <a:solidFill>
                    <a:schemeClr val="tx1"/>
                  </a:solidFill>
                </a:ln>
                <a:solidFill>
                  <a:srgbClr val="FF0000"/>
                </a:solidFill>
                <a:effectLst>
                  <a:glow>
                    <a:schemeClr val="bg1"/>
                  </a:glow>
                </a:effectLst>
              </a:rPr>
              <a:t>The Promise to the Overcomer</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God’s message to us – </a:t>
            </a:r>
            <a:r>
              <a:rPr lang="en-GB" sz="3200" b="1" dirty="0" smtClean="0">
                <a:ln>
                  <a:solidFill>
                    <a:schemeClr val="tx1"/>
                  </a:solidFill>
                </a:ln>
                <a:solidFill>
                  <a:srgbClr val="FF0000"/>
                </a:solidFill>
                <a:effectLst>
                  <a:glow rad="50800">
                    <a:srgbClr val="FFFF00"/>
                  </a:glow>
                  <a:outerShdw blurRad="38100" dist="38100" dir="2700000" algn="tl">
                    <a:srgbClr val="000000">
                      <a:alpha val="43137"/>
                    </a:srgbClr>
                  </a:outerShdw>
                </a:effectLst>
              </a:rPr>
              <a:t>“Hold Firm!”</a:t>
            </a:r>
            <a:endParaRPr lang="en-GB" sz="2400" b="1" dirty="0">
              <a:ln>
                <a:solidFill>
                  <a:schemeClr val="tx1"/>
                </a:solidFill>
              </a:ln>
              <a:solidFill>
                <a:srgbClr val="FF0000"/>
              </a:solidFill>
              <a:effectLst>
                <a:glow rad="50800">
                  <a:srgbClr val="FFFF00"/>
                </a:glow>
                <a:outerShdw blurRad="38100" dist="38100" dir="2700000" algn="tl">
                  <a:srgbClr val="000000">
                    <a:alpha val="43137"/>
                  </a:srgbClr>
                </a:outerShdw>
              </a:effectLst>
            </a:endParaRPr>
          </a:p>
        </p:txBody>
      </p:sp>
      <p:sp>
        <p:nvSpPr>
          <p:cNvPr id="3" name="Oval Callout 2"/>
          <p:cNvSpPr/>
          <p:nvPr/>
        </p:nvSpPr>
        <p:spPr>
          <a:xfrm>
            <a:off x="971600" y="4005064"/>
            <a:ext cx="7920880" cy="2160240"/>
          </a:xfrm>
          <a:prstGeom prst="wedgeEllipseCallout">
            <a:avLst>
              <a:gd name="adj1" fmla="val 22778"/>
              <a:gd name="adj2" fmla="val -59118"/>
            </a:avLst>
          </a:prstGeom>
          <a:blipFill>
            <a:blip r:embed="rId6"/>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051720" y="4365104"/>
            <a:ext cx="5688632" cy="1569660"/>
          </a:xfrm>
          <a:prstGeom prst="rect">
            <a:avLst/>
          </a:prstGeom>
          <a:noFill/>
        </p:spPr>
        <p:txBody>
          <a:bodyPr wrap="square" rtlCol="0">
            <a:spAutoFit/>
          </a:bodyPr>
          <a:lstStyle/>
          <a:p>
            <a:r>
              <a:rPr lang="en-GB" sz="2400" b="1" i="1" dirty="0">
                <a:ln>
                  <a:solidFill>
                    <a:schemeClr val="tx1"/>
                  </a:solidFill>
                </a:ln>
                <a:solidFill>
                  <a:srgbClr val="C00000"/>
                </a:solidFill>
                <a:effectLst>
                  <a:glow rad="127000">
                    <a:srgbClr val="FFFF00"/>
                  </a:glow>
                  <a:outerShdw blurRad="38100" dist="38100" dir="2700000" algn="tl">
                    <a:srgbClr val="000000">
                      <a:alpha val="43137"/>
                    </a:srgbClr>
                  </a:outerShdw>
                </a:effectLst>
              </a:rPr>
              <a:t>“Dear friends, do not be surprised at the fiery ordeal that has come on you to test you, as though something strange were happening to you” </a:t>
            </a:r>
            <a:r>
              <a:rPr lang="en-GB" sz="2400" b="1" dirty="0">
                <a:ln>
                  <a:solidFill>
                    <a:schemeClr val="tx1"/>
                  </a:solidFill>
                </a:ln>
                <a:solidFill>
                  <a:srgbClr val="C00000"/>
                </a:solidFill>
                <a:effectLst>
                  <a:glow rad="127000">
                    <a:srgbClr val="FFFF00"/>
                  </a:glow>
                  <a:outerShdw blurRad="38100" dist="38100" dir="2700000" algn="tl">
                    <a:srgbClr val="000000">
                      <a:alpha val="43137"/>
                    </a:srgbClr>
                  </a:outerShdw>
                </a:effectLst>
              </a:rPr>
              <a:t>(1 Peter 4:12) </a:t>
            </a:r>
          </a:p>
        </p:txBody>
      </p:sp>
    </p:spTree>
    <p:extLst>
      <p:ext uri="{BB962C8B-B14F-4D97-AF65-F5344CB8AC3E}">
        <p14:creationId xmlns:p14="http://schemas.microsoft.com/office/powerpoint/2010/main" val="208712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375453"/>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2400" b="1" dirty="0" smtClean="0">
                <a:ln>
                  <a:solidFill>
                    <a:schemeClr val="tx1"/>
                  </a:solidFill>
                </a:ln>
                <a:solidFill>
                  <a:srgbClr val="FF0000"/>
                </a:solidFill>
                <a:effectLst>
                  <a:glow>
                    <a:schemeClr val="bg1"/>
                  </a:glow>
                </a:effectLst>
              </a:rPr>
              <a:t>The Promise to the Overcomer</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God’s message to us – </a:t>
            </a:r>
            <a:r>
              <a:rPr lang="en-GB" sz="3200" b="1" dirty="0" smtClean="0">
                <a:ln>
                  <a:solidFill>
                    <a:schemeClr val="tx1"/>
                  </a:solidFill>
                </a:ln>
                <a:solidFill>
                  <a:srgbClr val="C00000"/>
                </a:solidFill>
                <a:effectLst>
                  <a:glow rad="50800">
                    <a:srgbClr val="FFFF00"/>
                  </a:glow>
                  <a:outerShdw blurRad="38100" dist="38100" dir="2700000" algn="tl">
                    <a:srgbClr val="000000">
                      <a:alpha val="43137"/>
                    </a:srgbClr>
                  </a:outerShdw>
                </a:effectLst>
              </a:rPr>
              <a:t>“Hold Firm!”</a:t>
            </a:r>
            <a:endParaRPr lang="en-GB" sz="2400" b="1" dirty="0">
              <a:ln>
                <a:solidFill>
                  <a:schemeClr val="tx1"/>
                </a:solidFill>
              </a:ln>
              <a:solidFill>
                <a:srgbClr val="C00000"/>
              </a:solidFill>
              <a:effectLst>
                <a:glow rad="50800">
                  <a:srgbClr val="FFFF00"/>
                </a:glow>
                <a:outerShdw blurRad="38100" dist="38100" dir="2700000" algn="tl">
                  <a:srgbClr val="000000">
                    <a:alpha val="43137"/>
                  </a:srgbClr>
                </a:outerShdw>
              </a:effectLst>
            </a:endParaRPr>
          </a:p>
        </p:txBody>
      </p:sp>
      <p:sp>
        <p:nvSpPr>
          <p:cNvPr id="3" name="TextBox 2"/>
          <p:cNvSpPr txBox="1"/>
          <p:nvPr/>
        </p:nvSpPr>
        <p:spPr>
          <a:xfrm>
            <a:off x="755576" y="3860237"/>
            <a:ext cx="8208912" cy="523220"/>
          </a:xfrm>
          <a:prstGeom prst="rect">
            <a:avLst/>
          </a:prstGeom>
          <a:blipFill>
            <a:blip r:embed="rId5"/>
            <a:tile tx="0" ty="0" sx="100000" sy="100000" flip="none" algn="tl"/>
          </a:blipFill>
        </p:spPr>
        <p:txBody>
          <a:bodyPr wrap="square" rtlCol="0">
            <a:spAutoFit/>
          </a:bodyPr>
          <a:lstStyle/>
          <a:p>
            <a:pPr marL="457200" indent="-457200">
              <a:buFont typeface="Arial" panose="020B0604020202020204" pitchFamily="34" charset="0"/>
              <a:buChar char="•"/>
            </a:pPr>
            <a:r>
              <a:rPr lang="en-GB" sz="2800" b="1" dirty="0" smtClean="0">
                <a:ln>
                  <a:solidFill>
                    <a:schemeClr val="tx1"/>
                  </a:solidFill>
                </a:ln>
                <a:solidFill>
                  <a:srgbClr val="C00000"/>
                </a:solidFill>
                <a:effectLst>
                  <a:glow rad="127000">
                    <a:srgbClr val="FFFF00"/>
                  </a:glow>
                  <a:outerShdw blurRad="38100" dist="38100" dir="2700000" algn="tl">
                    <a:srgbClr val="000000">
                      <a:alpha val="43137"/>
                    </a:srgbClr>
                  </a:outerShdw>
                </a:effectLst>
              </a:rPr>
              <a:t>Hold firm in our weakness</a:t>
            </a:r>
            <a:endParaRPr lang="en-GB" sz="2800" b="1" dirty="0">
              <a:ln>
                <a:solidFill>
                  <a:schemeClr val="tx1"/>
                </a:solidFill>
              </a:ln>
              <a:solidFill>
                <a:srgbClr val="C00000"/>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437447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375453"/>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2400" b="1" dirty="0" smtClean="0">
                <a:ln>
                  <a:solidFill>
                    <a:schemeClr val="tx1"/>
                  </a:solidFill>
                </a:ln>
                <a:solidFill>
                  <a:srgbClr val="FF0000"/>
                </a:solidFill>
                <a:effectLst>
                  <a:glow>
                    <a:schemeClr val="bg1"/>
                  </a:glow>
                </a:effectLst>
              </a:rPr>
              <a:t>The Promise to the Overcomer</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God’s message to us – </a:t>
            </a:r>
            <a:r>
              <a:rPr lang="en-GB" sz="3200" b="1" dirty="0" smtClean="0">
                <a:ln>
                  <a:solidFill>
                    <a:schemeClr val="tx1"/>
                  </a:solidFill>
                </a:ln>
                <a:solidFill>
                  <a:srgbClr val="C00000"/>
                </a:solidFill>
                <a:effectLst>
                  <a:glow rad="50800">
                    <a:srgbClr val="FFFF00"/>
                  </a:glow>
                  <a:outerShdw blurRad="38100" dist="38100" dir="2700000" algn="tl">
                    <a:srgbClr val="000000">
                      <a:alpha val="43137"/>
                    </a:srgbClr>
                  </a:outerShdw>
                </a:effectLst>
              </a:rPr>
              <a:t>“Hold Firm!”</a:t>
            </a:r>
            <a:endParaRPr lang="en-GB" sz="2400" b="1" dirty="0">
              <a:ln>
                <a:solidFill>
                  <a:schemeClr val="tx1"/>
                </a:solidFill>
              </a:ln>
              <a:solidFill>
                <a:srgbClr val="C00000"/>
              </a:solidFill>
              <a:effectLst>
                <a:glow rad="50800">
                  <a:srgbClr val="FFFF00"/>
                </a:glow>
                <a:outerShdw blurRad="38100" dist="38100" dir="2700000" algn="tl">
                  <a:srgbClr val="000000">
                    <a:alpha val="43137"/>
                  </a:srgbClr>
                </a:outerShdw>
              </a:effectLst>
            </a:endParaRPr>
          </a:p>
        </p:txBody>
      </p:sp>
      <p:sp>
        <p:nvSpPr>
          <p:cNvPr id="3" name="TextBox 2"/>
          <p:cNvSpPr txBox="1"/>
          <p:nvPr/>
        </p:nvSpPr>
        <p:spPr>
          <a:xfrm>
            <a:off x="755576" y="3860237"/>
            <a:ext cx="8208912" cy="892552"/>
          </a:xfrm>
          <a:prstGeom prst="rect">
            <a:avLst/>
          </a:prstGeom>
          <a:blipFill>
            <a:blip r:embed="rId5"/>
            <a:tile tx="0" ty="0" sx="100000" sy="100000" flip="none" algn="tl"/>
          </a:blip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C00000"/>
                </a:solidFill>
                <a:effectLst>
                  <a:glow rad="127000">
                    <a:srgbClr val="FFFF00"/>
                  </a:glow>
                  <a:outerShdw blurRad="38100" dist="38100" dir="2700000" algn="tl">
                    <a:srgbClr val="000000">
                      <a:alpha val="43137"/>
                    </a:srgbClr>
                  </a:outerShdw>
                </a:effectLst>
              </a:rPr>
              <a:t>Hold firm in our weakness</a:t>
            </a:r>
          </a:p>
          <a:p>
            <a:pPr marL="457200" indent="-457200">
              <a:buFont typeface="Arial" panose="020B0604020202020204" pitchFamily="34" charset="0"/>
              <a:buChar char="•"/>
            </a:pPr>
            <a:r>
              <a:rPr lang="en-GB" sz="2800" b="1" dirty="0" smtClean="0">
                <a:ln>
                  <a:solidFill>
                    <a:schemeClr val="tx1"/>
                  </a:solidFill>
                </a:ln>
                <a:solidFill>
                  <a:srgbClr val="C00000"/>
                </a:solidFill>
                <a:effectLst>
                  <a:glow rad="127000">
                    <a:srgbClr val="FFFF00"/>
                  </a:glow>
                  <a:outerShdw blurRad="38100" dist="38100" dir="2700000" algn="tl">
                    <a:srgbClr val="000000">
                      <a:alpha val="43137"/>
                    </a:srgbClr>
                  </a:outerShdw>
                </a:effectLst>
              </a:rPr>
              <a:t>Hold firm to our identity</a:t>
            </a:r>
            <a:endParaRPr lang="en-GB" sz="2800" b="1" dirty="0">
              <a:ln>
                <a:solidFill>
                  <a:schemeClr val="tx1"/>
                </a:solidFill>
              </a:ln>
              <a:solidFill>
                <a:srgbClr val="C00000"/>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481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375453"/>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2400" b="1" dirty="0" smtClean="0">
                <a:ln>
                  <a:solidFill>
                    <a:schemeClr val="tx1"/>
                  </a:solidFill>
                </a:ln>
                <a:solidFill>
                  <a:srgbClr val="FF0000"/>
                </a:solidFill>
                <a:effectLst>
                  <a:glow>
                    <a:schemeClr val="bg1"/>
                  </a:glow>
                </a:effectLst>
              </a:rPr>
              <a:t>The Promise to the Overcomer</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God’s message to us – </a:t>
            </a:r>
            <a:r>
              <a:rPr lang="en-GB" sz="3200" b="1" dirty="0" smtClean="0">
                <a:ln>
                  <a:solidFill>
                    <a:schemeClr val="tx1"/>
                  </a:solidFill>
                </a:ln>
                <a:solidFill>
                  <a:srgbClr val="C00000"/>
                </a:solidFill>
                <a:effectLst>
                  <a:glow rad="50800">
                    <a:srgbClr val="FFFF00"/>
                  </a:glow>
                  <a:outerShdw blurRad="38100" dist="38100" dir="2700000" algn="tl">
                    <a:srgbClr val="000000">
                      <a:alpha val="43137"/>
                    </a:srgbClr>
                  </a:outerShdw>
                </a:effectLst>
              </a:rPr>
              <a:t>“Hold Firm!”</a:t>
            </a:r>
            <a:endParaRPr lang="en-GB" sz="2400" b="1" dirty="0">
              <a:ln>
                <a:solidFill>
                  <a:schemeClr val="tx1"/>
                </a:solidFill>
              </a:ln>
              <a:solidFill>
                <a:srgbClr val="C00000"/>
              </a:solidFill>
              <a:effectLst>
                <a:glow rad="50800">
                  <a:srgbClr val="FFFF00"/>
                </a:glow>
                <a:outerShdw blurRad="38100" dist="38100" dir="2700000" algn="tl">
                  <a:srgbClr val="000000">
                    <a:alpha val="43137"/>
                  </a:srgbClr>
                </a:outerShdw>
              </a:effectLst>
            </a:endParaRPr>
          </a:p>
        </p:txBody>
      </p:sp>
      <p:sp>
        <p:nvSpPr>
          <p:cNvPr id="3" name="TextBox 2"/>
          <p:cNvSpPr txBox="1"/>
          <p:nvPr/>
        </p:nvSpPr>
        <p:spPr>
          <a:xfrm>
            <a:off x="755576" y="3860237"/>
            <a:ext cx="8208912" cy="892552"/>
          </a:xfrm>
          <a:prstGeom prst="rect">
            <a:avLst/>
          </a:prstGeom>
          <a:blipFill>
            <a:blip r:embed="rId5"/>
            <a:tile tx="0" ty="0" sx="100000" sy="100000" flip="none" algn="tl"/>
          </a:blip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C00000"/>
                </a:solidFill>
                <a:effectLst>
                  <a:glow rad="127000">
                    <a:srgbClr val="FFFF00"/>
                  </a:glow>
                  <a:outerShdw blurRad="38100" dist="38100" dir="2700000" algn="tl">
                    <a:srgbClr val="000000">
                      <a:alpha val="43137"/>
                    </a:srgbClr>
                  </a:outerShdw>
                </a:effectLst>
              </a:rPr>
              <a:t>Hold firm in our weakness</a:t>
            </a:r>
          </a:p>
          <a:p>
            <a:pPr marL="457200" indent="-457200">
              <a:buFont typeface="Arial" panose="020B0604020202020204" pitchFamily="34" charset="0"/>
              <a:buChar char="•"/>
            </a:pPr>
            <a:r>
              <a:rPr lang="en-GB" sz="2800" b="1" dirty="0" smtClean="0">
                <a:ln>
                  <a:solidFill>
                    <a:schemeClr val="tx1"/>
                  </a:solidFill>
                </a:ln>
                <a:solidFill>
                  <a:srgbClr val="C00000"/>
                </a:solidFill>
                <a:effectLst>
                  <a:glow rad="127000">
                    <a:srgbClr val="FFFF00"/>
                  </a:glow>
                  <a:outerShdw blurRad="38100" dist="38100" dir="2700000" algn="tl">
                    <a:srgbClr val="000000">
                      <a:alpha val="43137"/>
                    </a:srgbClr>
                  </a:outerShdw>
                </a:effectLst>
              </a:rPr>
              <a:t>Hold firm to our identity</a:t>
            </a:r>
            <a:endParaRPr lang="en-GB" sz="2800" b="1" dirty="0">
              <a:ln>
                <a:solidFill>
                  <a:schemeClr val="tx1"/>
                </a:solidFill>
              </a:ln>
              <a:solidFill>
                <a:srgbClr val="C00000"/>
              </a:solidFill>
              <a:effectLst>
                <a:glow rad="127000">
                  <a:srgbClr val="FFFF00"/>
                </a:glow>
                <a:outerShdw blurRad="38100" dist="38100" dir="2700000" algn="tl">
                  <a:srgbClr val="000000">
                    <a:alpha val="43137"/>
                  </a:srgbClr>
                </a:outerShdw>
              </a:effectLst>
            </a:endParaRPr>
          </a:p>
        </p:txBody>
      </p:sp>
      <p:sp>
        <p:nvSpPr>
          <p:cNvPr id="5" name="Rounded Rectangular Callout 4"/>
          <p:cNvSpPr/>
          <p:nvPr/>
        </p:nvSpPr>
        <p:spPr>
          <a:xfrm>
            <a:off x="755576" y="4869160"/>
            <a:ext cx="8208912" cy="1988840"/>
          </a:xfrm>
          <a:prstGeom prst="wedgeRoundRectCallout">
            <a:avLst>
              <a:gd name="adj1" fmla="val 6621"/>
              <a:gd name="adj2" fmla="val -64653"/>
              <a:gd name="adj3" fmla="val 16667"/>
            </a:avLst>
          </a:prstGeom>
          <a:blipFill>
            <a:blip r:embed="rId6"/>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99592" y="4941168"/>
            <a:ext cx="7704856" cy="1938992"/>
          </a:xfrm>
          <a:prstGeom prst="rect">
            <a:avLst/>
          </a:prstGeom>
          <a:noFill/>
        </p:spPr>
        <p:txBody>
          <a:bodyPr wrap="square" rtlCol="0">
            <a:spAutoFit/>
          </a:bodyPr>
          <a:lstStyle/>
          <a:p>
            <a:r>
              <a:rPr lang="en-GB" sz="2400" b="1" i="1" dirty="0">
                <a:ln>
                  <a:solidFill>
                    <a:schemeClr val="tx1"/>
                  </a:solidFill>
                </a:ln>
                <a:solidFill>
                  <a:srgbClr val="006C31"/>
                </a:solidFill>
                <a:effectLst>
                  <a:glow rad="127000">
                    <a:schemeClr val="bg1"/>
                  </a:glow>
                </a:effectLst>
              </a:rPr>
              <a:t>“Can you maintain a more steady calmness and serenity when God is striking at your dearest enjoyments in this world and acting most directly contrary to your present interests and to your natural passions and desires?”</a:t>
            </a:r>
            <a:r>
              <a:rPr lang="en-GB" sz="2400" b="1" i="1" dirty="0">
                <a:ln>
                  <a:solidFill>
                    <a:schemeClr val="tx1"/>
                  </a:solidFill>
                </a:ln>
                <a:solidFill>
                  <a:srgbClr val="00B050"/>
                </a:solidFill>
                <a:effectLst>
                  <a:glow rad="127000">
                    <a:schemeClr val="bg1"/>
                  </a:glow>
                </a:effectLst>
              </a:rPr>
              <a:t> </a:t>
            </a:r>
            <a:r>
              <a:rPr lang="en-GB" sz="2400" b="1" i="1" dirty="0" smtClean="0">
                <a:ln>
                  <a:solidFill>
                    <a:schemeClr val="tx1"/>
                  </a:solidFill>
                </a:ln>
                <a:solidFill>
                  <a:srgbClr val="00B050"/>
                </a:solidFill>
                <a:effectLst>
                  <a:glow rad="127000">
                    <a:schemeClr val="bg1"/>
                  </a:glow>
                </a:effectLst>
              </a:rPr>
              <a:t>    </a:t>
            </a:r>
            <a:r>
              <a:rPr lang="en-GB" sz="2400" b="1" dirty="0" smtClean="0">
                <a:ln>
                  <a:solidFill>
                    <a:schemeClr val="tx1"/>
                  </a:solidFill>
                </a:ln>
                <a:solidFill>
                  <a:schemeClr val="accent3">
                    <a:lumMod val="75000"/>
                  </a:schemeClr>
                </a:solidFill>
                <a:effectLst>
                  <a:glow rad="127000">
                    <a:schemeClr val="bg1"/>
                  </a:glow>
                </a:effectLst>
              </a:rPr>
              <a:t>Philip Doddridge</a:t>
            </a:r>
            <a:endParaRPr lang="en-GB" sz="2400" b="1" dirty="0">
              <a:ln>
                <a:solidFill>
                  <a:schemeClr val="tx1"/>
                </a:solidFill>
              </a:ln>
              <a:solidFill>
                <a:schemeClr val="accent3">
                  <a:lumMod val="75000"/>
                </a:schemeClr>
              </a:solidFill>
              <a:effectLst>
                <a:glow rad="127000">
                  <a:schemeClr val="bg1"/>
                </a:glow>
              </a:effectLst>
            </a:endParaRPr>
          </a:p>
        </p:txBody>
      </p:sp>
    </p:spTree>
    <p:extLst>
      <p:ext uri="{BB962C8B-B14F-4D97-AF65-F5344CB8AC3E}">
        <p14:creationId xmlns:p14="http://schemas.microsoft.com/office/powerpoint/2010/main" val="2301653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2375453"/>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2400" b="1" dirty="0" smtClean="0">
                <a:ln>
                  <a:solidFill>
                    <a:schemeClr val="tx1"/>
                  </a:solidFill>
                </a:ln>
                <a:solidFill>
                  <a:srgbClr val="FF0000"/>
                </a:solidFill>
              </a:rPr>
              <a:t>The Identity of the Speaker</a:t>
            </a:r>
          </a:p>
          <a:p>
            <a:pPr marL="514350" indent="-514350">
              <a:buAutoNum type="arabicPeriod"/>
            </a:pPr>
            <a:r>
              <a:rPr lang="en-GB" sz="2400" b="1" dirty="0" smtClean="0">
                <a:ln>
                  <a:solidFill>
                    <a:schemeClr val="tx1"/>
                  </a:solidFill>
                </a:ln>
                <a:solidFill>
                  <a:srgbClr val="FF0000"/>
                </a:solidFill>
                <a:effectLst>
                  <a:glow>
                    <a:schemeClr val="bg1"/>
                  </a:glow>
                </a:effectLst>
              </a:rPr>
              <a:t>The Prophetic Message</a:t>
            </a:r>
          </a:p>
          <a:p>
            <a:pPr marL="514350" indent="-514350">
              <a:buAutoNum type="arabicPeriod"/>
            </a:pPr>
            <a:r>
              <a:rPr lang="en-GB" sz="2400" b="1" dirty="0" smtClean="0">
                <a:ln>
                  <a:solidFill>
                    <a:schemeClr val="tx1"/>
                  </a:solidFill>
                </a:ln>
                <a:solidFill>
                  <a:srgbClr val="FF0000"/>
                </a:solidFill>
                <a:effectLst>
                  <a:glow>
                    <a:schemeClr val="bg1"/>
                  </a:glow>
                </a:effectLst>
              </a:rPr>
              <a:t>The Divine Promise</a:t>
            </a:r>
          </a:p>
          <a:p>
            <a:pPr marL="514350" indent="-514350">
              <a:buAutoNum type="arabicPeriod"/>
            </a:pPr>
            <a:r>
              <a:rPr lang="en-GB" sz="2400" b="1" dirty="0" smtClean="0">
                <a:ln>
                  <a:solidFill>
                    <a:schemeClr val="tx1"/>
                  </a:solidFill>
                </a:ln>
                <a:solidFill>
                  <a:srgbClr val="FF0000"/>
                </a:solidFill>
                <a:effectLst>
                  <a:glow>
                    <a:schemeClr val="bg1"/>
                  </a:glow>
                </a:effectLst>
              </a:rPr>
              <a:t>Instructions and Promise</a:t>
            </a:r>
          </a:p>
          <a:p>
            <a:pPr marL="514350" lvl="0" indent="-514350">
              <a:buFontTx/>
              <a:buAutoNum type="arabicPeriod"/>
            </a:pPr>
            <a:r>
              <a:rPr lang="en-GB" sz="2400" b="1" dirty="0" smtClean="0">
                <a:ln>
                  <a:solidFill>
                    <a:schemeClr val="tx1"/>
                  </a:solidFill>
                </a:ln>
                <a:solidFill>
                  <a:srgbClr val="FF0000"/>
                </a:solidFill>
                <a:effectLst>
                  <a:glow>
                    <a:schemeClr val="bg1"/>
                  </a:glow>
                </a:effectLst>
              </a:rPr>
              <a:t>The Promise to the Overcomer</a:t>
            </a:r>
          </a:p>
          <a:p>
            <a:pPr marL="514350" lvl="0" indent="-514350">
              <a:buFontTx/>
              <a:buAutoNum type="arabicPeriod"/>
            </a:pPr>
            <a:r>
              <a:rPr lang="en-GB" sz="3200" b="1" dirty="0" smtClean="0">
                <a:ln>
                  <a:solidFill>
                    <a:schemeClr val="tx1"/>
                  </a:solidFill>
                </a:ln>
                <a:solidFill>
                  <a:srgbClr val="FF0000"/>
                </a:solidFill>
                <a:effectLst>
                  <a:glow>
                    <a:schemeClr val="bg1"/>
                  </a:glow>
                </a:effectLst>
              </a:rPr>
              <a:t>God’s message to us – </a:t>
            </a:r>
            <a:r>
              <a:rPr lang="en-GB" sz="3200" b="1" dirty="0" smtClean="0">
                <a:ln>
                  <a:solidFill>
                    <a:schemeClr val="tx1"/>
                  </a:solidFill>
                </a:ln>
                <a:solidFill>
                  <a:srgbClr val="C00000"/>
                </a:solidFill>
                <a:effectLst>
                  <a:glow rad="50800">
                    <a:srgbClr val="FFFF00"/>
                  </a:glow>
                  <a:outerShdw blurRad="38100" dist="38100" dir="2700000" algn="tl">
                    <a:srgbClr val="000000">
                      <a:alpha val="43137"/>
                    </a:srgbClr>
                  </a:outerShdw>
                </a:effectLst>
              </a:rPr>
              <a:t>“Hold Firm!”</a:t>
            </a:r>
            <a:endParaRPr lang="en-GB" sz="2400" b="1" dirty="0">
              <a:ln>
                <a:solidFill>
                  <a:schemeClr val="tx1"/>
                </a:solidFill>
              </a:ln>
              <a:solidFill>
                <a:srgbClr val="C00000"/>
              </a:solidFill>
              <a:effectLst>
                <a:glow rad="50800">
                  <a:srgbClr val="FFFF00"/>
                </a:glow>
                <a:outerShdw blurRad="38100" dist="38100" dir="2700000" algn="tl">
                  <a:srgbClr val="000000">
                    <a:alpha val="43137"/>
                  </a:srgbClr>
                </a:outerShdw>
              </a:effectLst>
            </a:endParaRPr>
          </a:p>
        </p:txBody>
      </p:sp>
      <p:sp>
        <p:nvSpPr>
          <p:cNvPr id="3" name="TextBox 2"/>
          <p:cNvSpPr txBox="1"/>
          <p:nvPr/>
        </p:nvSpPr>
        <p:spPr>
          <a:xfrm>
            <a:off x="755576" y="3860237"/>
            <a:ext cx="8208912" cy="892552"/>
          </a:xfrm>
          <a:prstGeom prst="rect">
            <a:avLst/>
          </a:prstGeom>
          <a:blipFill>
            <a:blip r:embed="rId5"/>
            <a:tile tx="0" ty="0" sx="100000" sy="100000" flip="none" algn="tl"/>
          </a:blipFill>
        </p:spPr>
        <p:txBody>
          <a:bodyPr wrap="square" rtlCol="0">
            <a:spAutoFit/>
          </a:bodyPr>
          <a:lstStyle/>
          <a:p>
            <a:pPr marL="457200" indent="-457200">
              <a:buFont typeface="Arial" panose="020B0604020202020204" pitchFamily="34" charset="0"/>
              <a:buChar char="•"/>
            </a:pPr>
            <a:r>
              <a:rPr lang="en-GB" sz="2400" b="1" dirty="0" smtClean="0">
                <a:ln>
                  <a:solidFill>
                    <a:schemeClr val="tx1"/>
                  </a:solidFill>
                </a:ln>
                <a:solidFill>
                  <a:srgbClr val="C00000"/>
                </a:solidFill>
                <a:effectLst>
                  <a:glow rad="127000">
                    <a:srgbClr val="FFFF00"/>
                  </a:glow>
                  <a:outerShdw blurRad="38100" dist="38100" dir="2700000" algn="tl">
                    <a:srgbClr val="000000">
                      <a:alpha val="43137"/>
                    </a:srgbClr>
                  </a:outerShdw>
                </a:effectLst>
              </a:rPr>
              <a:t>Hold firm in our weakness</a:t>
            </a:r>
          </a:p>
          <a:p>
            <a:pPr marL="457200" indent="-457200">
              <a:buFont typeface="Arial" panose="020B0604020202020204" pitchFamily="34" charset="0"/>
              <a:buChar char="•"/>
            </a:pPr>
            <a:r>
              <a:rPr lang="en-GB" sz="2800" b="1" dirty="0" smtClean="0">
                <a:ln>
                  <a:solidFill>
                    <a:schemeClr val="tx1"/>
                  </a:solidFill>
                </a:ln>
                <a:solidFill>
                  <a:srgbClr val="C00000"/>
                </a:solidFill>
                <a:effectLst>
                  <a:glow rad="127000">
                    <a:srgbClr val="FFFF00"/>
                  </a:glow>
                  <a:outerShdw blurRad="38100" dist="38100" dir="2700000" algn="tl">
                    <a:srgbClr val="000000">
                      <a:alpha val="43137"/>
                    </a:srgbClr>
                  </a:outerShdw>
                </a:effectLst>
              </a:rPr>
              <a:t>Hold firm to our identity</a:t>
            </a:r>
            <a:endParaRPr lang="en-GB" sz="2800" b="1" dirty="0">
              <a:ln>
                <a:solidFill>
                  <a:schemeClr val="tx1"/>
                </a:solidFill>
              </a:ln>
              <a:solidFill>
                <a:srgbClr val="C00000"/>
              </a:solidFill>
              <a:effectLst>
                <a:glow rad="127000">
                  <a:srgbClr val="FFFF00"/>
                </a:glow>
                <a:outerShdw blurRad="38100" dist="38100" dir="2700000" algn="tl">
                  <a:srgbClr val="000000">
                    <a:alpha val="43137"/>
                  </a:srgbClr>
                </a:outerShdw>
              </a:effectLst>
            </a:endParaRPr>
          </a:p>
        </p:txBody>
      </p:sp>
      <p:sp>
        <p:nvSpPr>
          <p:cNvPr id="5" name="Rounded Rectangular Callout 4"/>
          <p:cNvSpPr/>
          <p:nvPr/>
        </p:nvSpPr>
        <p:spPr>
          <a:xfrm>
            <a:off x="107504" y="4869160"/>
            <a:ext cx="8856984" cy="1988840"/>
          </a:xfrm>
          <a:prstGeom prst="wedgeRoundRectCallout">
            <a:avLst>
              <a:gd name="adj1" fmla="val 6621"/>
              <a:gd name="adj2" fmla="val -64653"/>
              <a:gd name="adj3" fmla="val 16667"/>
            </a:avLst>
          </a:prstGeom>
          <a:blipFill>
            <a:blip r:embed="rId6"/>
            <a:tile tx="0" ty="0" sx="100000" sy="100000" flip="none" algn="tl"/>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1520" y="4941168"/>
            <a:ext cx="8712968" cy="1785104"/>
          </a:xfrm>
          <a:prstGeom prst="rect">
            <a:avLst/>
          </a:prstGeom>
          <a:noFill/>
        </p:spPr>
        <p:txBody>
          <a:bodyPr wrap="square" rtlCol="0">
            <a:spAutoFit/>
          </a:bodyPr>
          <a:lstStyle/>
          <a:p>
            <a:r>
              <a:rPr lang="en-GB" sz="2200" b="1" i="1" dirty="0">
                <a:ln>
                  <a:solidFill>
                    <a:schemeClr val="tx1"/>
                  </a:solidFill>
                </a:ln>
                <a:solidFill>
                  <a:srgbClr val="C00000"/>
                </a:solidFill>
                <a:effectLst>
                  <a:glow rad="127000">
                    <a:srgbClr val="FFFF00"/>
                  </a:glow>
                </a:effectLst>
              </a:rPr>
              <a:t>“If then you have been raised with Christ, seek the things that are above, where Christ is, seated at the right hand of God. </a:t>
            </a:r>
            <a:r>
              <a:rPr lang="en-GB" sz="2200" b="1" i="1" baseline="30000" dirty="0">
                <a:ln>
                  <a:solidFill>
                    <a:schemeClr val="tx1"/>
                  </a:solidFill>
                </a:ln>
                <a:solidFill>
                  <a:srgbClr val="C00000"/>
                </a:solidFill>
                <a:effectLst>
                  <a:glow rad="127000">
                    <a:srgbClr val="FFFF00"/>
                  </a:glow>
                </a:effectLst>
              </a:rPr>
              <a:t> </a:t>
            </a:r>
            <a:r>
              <a:rPr lang="en-GB" sz="2200" b="1" i="1" dirty="0">
                <a:ln>
                  <a:solidFill>
                    <a:schemeClr val="tx1"/>
                  </a:solidFill>
                </a:ln>
                <a:solidFill>
                  <a:srgbClr val="C00000"/>
                </a:solidFill>
                <a:effectLst>
                  <a:glow rad="127000">
                    <a:srgbClr val="FFFF00"/>
                  </a:glow>
                </a:effectLst>
              </a:rPr>
              <a:t>Set your minds on things that are above, not on things that are on earth. </a:t>
            </a:r>
            <a:r>
              <a:rPr lang="en-GB" sz="2200" b="1" i="1" baseline="30000" dirty="0">
                <a:ln>
                  <a:solidFill>
                    <a:schemeClr val="tx1"/>
                  </a:solidFill>
                </a:ln>
                <a:solidFill>
                  <a:srgbClr val="C00000"/>
                </a:solidFill>
                <a:effectLst>
                  <a:glow rad="127000">
                    <a:srgbClr val="FFFF00"/>
                  </a:glow>
                </a:effectLst>
              </a:rPr>
              <a:t> </a:t>
            </a:r>
            <a:r>
              <a:rPr lang="en-GB" sz="2200" b="1" i="1" dirty="0">
                <a:ln>
                  <a:solidFill>
                    <a:schemeClr val="tx1"/>
                  </a:solidFill>
                </a:ln>
                <a:solidFill>
                  <a:srgbClr val="C00000"/>
                </a:solidFill>
                <a:effectLst>
                  <a:glow rad="127000">
                    <a:srgbClr val="FFFF00"/>
                  </a:glow>
                </a:effectLst>
              </a:rPr>
              <a:t>For you have died, and your life is hidden with Christ in God. </a:t>
            </a:r>
            <a:r>
              <a:rPr lang="en-GB" sz="2200" b="1" i="1" baseline="30000" dirty="0">
                <a:ln>
                  <a:solidFill>
                    <a:schemeClr val="tx1"/>
                  </a:solidFill>
                </a:ln>
                <a:solidFill>
                  <a:srgbClr val="C00000"/>
                </a:solidFill>
                <a:effectLst>
                  <a:glow rad="127000">
                    <a:srgbClr val="FFFF00"/>
                  </a:glow>
                </a:effectLst>
              </a:rPr>
              <a:t> </a:t>
            </a:r>
            <a:r>
              <a:rPr lang="en-GB" sz="2200" b="1" i="1" dirty="0">
                <a:ln>
                  <a:solidFill>
                    <a:schemeClr val="tx1"/>
                  </a:solidFill>
                </a:ln>
                <a:solidFill>
                  <a:srgbClr val="C00000"/>
                </a:solidFill>
                <a:effectLst>
                  <a:glow rad="127000">
                    <a:srgbClr val="FFFF00"/>
                  </a:glow>
                </a:effectLst>
              </a:rPr>
              <a:t>When Christ who is </a:t>
            </a:r>
            <a:r>
              <a:rPr lang="en-GB" sz="2200" b="1" i="1" dirty="0" smtClean="0">
                <a:ln>
                  <a:solidFill>
                    <a:schemeClr val="tx1"/>
                  </a:solidFill>
                </a:ln>
                <a:solidFill>
                  <a:srgbClr val="C00000"/>
                </a:solidFill>
                <a:effectLst>
                  <a:glow rad="127000">
                    <a:srgbClr val="FFFF00"/>
                  </a:glow>
                </a:effectLst>
              </a:rPr>
              <a:t> your</a:t>
            </a:r>
            <a:r>
              <a:rPr lang="en-GB" sz="2200" b="1" i="1" dirty="0">
                <a:ln>
                  <a:solidFill>
                    <a:schemeClr val="tx1"/>
                  </a:solidFill>
                </a:ln>
                <a:solidFill>
                  <a:srgbClr val="C00000"/>
                </a:solidFill>
                <a:effectLst>
                  <a:glow rad="127000">
                    <a:srgbClr val="FFFF00"/>
                  </a:glow>
                </a:effectLst>
              </a:rPr>
              <a:t> life appears, then you also will appear with him in glory” </a:t>
            </a:r>
            <a:r>
              <a:rPr lang="en-GB" sz="2200" b="1" dirty="0">
                <a:ln>
                  <a:solidFill>
                    <a:schemeClr val="tx1"/>
                  </a:solidFill>
                </a:ln>
                <a:solidFill>
                  <a:srgbClr val="C00000"/>
                </a:solidFill>
                <a:effectLst>
                  <a:glow rad="127000">
                    <a:srgbClr val="FFFF00"/>
                  </a:glow>
                </a:effectLst>
              </a:rPr>
              <a:t>(Col 3:1-4).</a:t>
            </a:r>
          </a:p>
        </p:txBody>
      </p:sp>
    </p:spTree>
    <p:extLst>
      <p:ext uri="{BB962C8B-B14F-4D97-AF65-F5344CB8AC3E}">
        <p14:creationId xmlns:p14="http://schemas.microsoft.com/office/powerpoint/2010/main" val="3731188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4468334"/>
          </a:xfrm>
          <a:prstGeom prst="rect">
            <a:avLst/>
          </a:prstGeom>
          <a:blipFill>
            <a:blip r:embed="rId5"/>
            <a:tile tx="0" ty="0" sx="100000" sy="100000" flip="none" algn="tl"/>
          </a:blipFill>
        </p:spPr>
        <p:txBody>
          <a:bodyPr wrap="square" tIns="36000" bIns="0" rtlCol="0">
            <a:spAutoFit/>
          </a:bodyPr>
          <a:lstStyle/>
          <a:p>
            <a:pPr algn="ctr"/>
            <a:r>
              <a:rPr lang="en-GB" sz="3600" b="1" dirty="0">
                <a:solidFill>
                  <a:srgbClr val="C00000"/>
                </a:solidFill>
                <a:effectLst>
                  <a:outerShdw blurRad="38100" dist="38100" dir="2700000" algn="tl">
                    <a:srgbClr val="000000">
                      <a:alpha val="43137"/>
                    </a:srgbClr>
                  </a:outerShdw>
                </a:effectLst>
              </a:rPr>
              <a:t>Doxology</a:t>
            </a:r>
          </a:p>
          <a:p>
            <a:r>
              <a:rPr lang="en-GB" sz="3600" b="1" dirty="0" smtClean="0">
                <a:ln>
                  <a:solidFill>
                    <a:schemeClr val="tx1"/>
                  </a:solidFill>
                </a:ln>
                <a:solidFill>
                  <a:srgbClr val="C00000"/>
                </a:solidFill>
                <a:effectLst>
                  <a:glow rad="63500">
                    <a:srgbClr val="FFFF00"/>
                  </a:glow>
                  <a:outerShdw blurRad="38100" dist="38100" dir="2700000" algn="tl">
                    <a:srgbClr val="000000">
                      <a:alpha val="43137"/>
                    </a:srgbClr>
                  </a:outerShdw>
                </a:effectLst>
              </a:rPr>
              <a:t>To </a:t>
            </a:r>
            <a:r>
              <a:rPr lang="en-GB" sz="3600" b="1" dirty="0">
                <a:ln>
                  <a:solidFill>
                    <a:schemeClr val="tx1"/>
                  </a:solidFill>
                </a:ln>
                <a:solidFill>
                  <a:srgbClr val="C00000"/>
                </a:solidFill>
                <a:effectLst>
                  <a:glow rad="63500">
                    <a:srgbClr val="FFFF00"/>
                  </a:glow>
                  <a:outerShdw blurRad="38100" dist="38100" dir="2700000" algn="tl">
                    <a:srgbClr val="000000">
                      <a:alpha val="43137"/>
                    </a:srgbClr>
                  </a:outerShdw>
                </a:effectLst>
              </a:rPr>
              <a:t>him who is able to keep you from stumbling and to present you before his glorious presence without fault and with great joy— </a:t>
            </a:r>
            <a:r>
              <a:rPr lang="en-GB" sz="3600" b="1" baseline="30000" dirty="0">
                <a:ln>
                  <a:solidFill>
                    <a:schemeClr val="tx1"/>
                  </a:solidFill>
                </a:ln>
                <a:solidFill>
                  <a:srgbClr val="C00000"/>
                </a:solidFill>
                <a:effectLst>
                  <a:glow rad="63500">
                    <a:srgbClr val="FFFF00"/>
                  </a:glow>
                  <a:outerShdw blurRad="38100" dist="38100" dir="2700000" algn="tl">
                    <a:srgbClr val="000000">
                      <a:alpha val="43137"/>
                    </a:srgbClr>
                  </a:outerShdw>
                </a:effectLst>
              </a:rPr>
              <a:t> </a:t>
            </a:r>
            <a:r>
              <a:rPr lang="en-GB" sz="3600" b="1" dirty="0">
                <a:ln>
                  <a:solidFill>
                    <a:schemeClr val="tx1"/>
                  </a:solidFill>
                </a:ln>
                <a:solidFill>
                  <a:srgbClr val="C00000"/>
                </a:solidFill>
                <a:effectLst>
                  <a:glow rad="63500">
                    <a:srgbClr val="FFFF00"/>
                  </a:glow>
                  <a:outerShdw blurRad="38100" dist="38100" dir="2700000" algn="tl">
                    <a:srgbClr val="000000">
                      <a:alpha val="43137"/>
                    </a:srgbClr>
                  </a:outerShdw>
                </a:effectLst>
              </a:rPr>
              <a:t>to the only God our </a:t>
            </a:r>
            <a:r>
              <a:rPr lang="en-GB" sz="3600" b="1" dirty="0" smtClean="0">
                <a:ln>
                  <a:solidFill>
                    <a:schemeClr val="tx1"/>
                  </a:solidFill>
                </a:ln>
                <a:solidFill>
                  <a:srgbClr val="C00000"/>
                </a:solidFill>
                <a:effectLst>
                  <a:glow rad="63500">
                    <a:srgbClr val="FFFF00"/>
                  </a:glow>
                  <a:outerShdw blurRad="38100" dist="38100" dir="2700000" algn="tl">
                    <a:srgbClr val="000000">
                      <a:alpha val="43137"/>
                    </a:srgbClr>
                  </a:outerShdw>
                </a:effectLst>
              </a:rPr>
              <a:t>Saviour </a:t>
            </a:r>
            <a:r>
              <a:rPr lang="en-GB" sz="3600" b="1" dirty="0">
                <a:ln>
                  <a:solidFill>
                    <a:schemeClr val="tx1"/>
                  </a:solidFill>
                </a:ln>
                <a:solidFill>
                  <a:srgbClr val="C00000"/>
                </a:solidFill>
                <a:effectLst>
                  <a:glow rad="63500">
                    <a:srgbClr val="FFFF00"/>
                  </a:glow>
                  <a:outerShdw blurRad="38100" dist="38100" dir="2700000" algn="tl">
                    <a:srgbClr val="000000">
                      <a:alpha val="43137"/>
                    </a:srgbClr>
                  </a:outerShdw>
                </a:effectLst>
              </a:rPr>
              <a:t>be glory, majesty, power and authority, through Jesus Christ our Lord, before all ages, now and forevermore! Amen</a:t>
            </a:r>
            <a:r>
              <a:rPr lang="en-GB" sz="3600" b="1" dirty="0" smtClean="0">
                <a:ln>
                  <a:solidFill>
                    <a:schemeClr val="tx1"/>
                  </a:solidFill>
                </a:ln>
                <a:solidFill>
                  <a:srgbClr val="C00000"/>
                </a:solidFill>
                <a:effectLst>
                  <a:glow rad="63500">
                    <a:srgbClr val="FFFF00"/>
                  </a:glow>
                  <a:outerShdw blurRad="38100" dist="38100" dir="2700000" algn="tl">
                    <a:srgbClr val="000000">
                      <a:alpha val="43137"/>
                    </a:srgbClr>
                  </a:outerShdw>
                </a:effectLst>
              </a:rPr>
              <a:t>. </a:t>
            </a:r>
            <a:r>
              <a:rPr lang="en-GB" sz="2400" b="1" dirty="0" smtClean="0">
                <a:ln>
                  <a:solidFill>
                    <a:schemeClr val="tx1"/>
                  </a:solidFill>
                </a:ln>
                <a:solidFill>
                  <a:srgbClr val="C00000"/>
                </a:solidFill>
                <a:effectLst>
                  <a:glow rad="63500">
                    <a:srgbClr val="FFFF00"/>
                  </a:glow>
                  <a:outerShdw blurRad="38100" dist="38100" dir="2700000" algn="tl">
                    <a:srgbClr val="000000">
                      <a:alpha val="43137"/>
                    </a:srgbClr>
                  </a:outerShdw>
                </a:effectLst>
              </a:rPr>
              <a:t>(Jude 24-25)</a:t>
            </a:r>
            <a:endParaRPr lang="en-GB" sz="2400" b="1" dirty="0">
              <a:ln>
                <a:solidFill>
                  <a:schemeClr val="tx1"/>
                </a:solidFill>
              </a:ln>
              <a:solidFill>
                <a:srgbClr val="C00000"/>
              </a:solidFill>
              <a:effectLst>
                <a:glow rad="635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37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5891" y="0"/>
            <a:ext cx="9155782" cy="6858000"/>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251520" y="1628800"/>
            <a:ext cx="8640960" cy="224676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GB" sz="2800" b="1" i="1" dirty="0">
                <a:ln>
                  <a:solidFill>
                    <a:schemeClr val="tx1"/>
                  </a:solidFill>
                </a:ln>
                <a:solidFill>
                  <a:srgbClr val="FF0000"/>
                </a:solidFill>
              </a:rPr>
              <a:t>Surely the righteous will never be shaken; they will be remembered forever. They will have no fear of bad news; their hearts are steadfast, trusting in the </a:t>
            </a:r>
            <a:r>
              <a:rPr lang="en-GB" sz="2800" b="1" i="1" cap="small" dirty="0">
                <a:ln>
                  <a:solidFill>
                    <a:schemeClr val="tx1"/>
                  </a:solidFill>
                </a:ln>
                <a:solidFill>
                  <a:srgbClr val="FF0000"/>
                </a:solidFill>
              </a:rPr>
              <a:t>Lord</a:t>
            </a:r>
            <a:r>
              <a:rPr lang="en-GB" sz="2800" b="1" i="1" dirty="0">
                <a:ln>
                  <a:solidFill>
                    <a:schemeClr val="tx1"/>
                  </a:solidFill>
                </a:ln>
                <a:solidFill>
                  <a:srgbClr val="FF0000"/>
                </a:solidFill>
              </a:rPr>
              <a:t>. Their hearts are secure, they will have no fear; in the end they will look in triumph on their foes” </a:t>
            </a:r>
            <a:r>
              <a:rPr lang="en-GB" sz="2800" b="1" dirty="0">
                <a:ln>
                  <a:solidFill>
                    <a:schemeClr val="tx1"/>
                  </a:solidFill>
                </a:ln>
                <a:solidFill>
                  <a:srgbClr val="FF0000"/>
                </a:solidFill>
              </a:rPr>
              <a:t>(Ps 112:6-8)</a:t>
            </a:r>
            <a:r>
              <a:rPr lang="en-GB" sz="2800" b="1" i="1" dirty="0">
                <a:ln>
                  <a:solidFill>
                    <a:schemeClr val="tx1"/>
                  </a:solidFill>
                </a:ln>
                <a:solidFill>
                  <a:srgbClr val="FF0000"/>
                </a:solidFill>
              </a:rPr>
              <a:t>. </a:t>
            </a:r>
            <a:endParaRPr lang="en-GB" sz="2400" dirty="0"/>
          </a:p>
        </p:txBody>
      </p:sp>
    </p:spTree>
    <p:extLst>
      <p:ext uri="{BB962C8B-B14F-4D97-AF65-F5344CB8AC3E}">
        <p14:creationId xmlns:p14="http://schemas.microsoft.com/office/powerpoint/2010/main" val="36801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323528" y="1412776"/>
            <a:ext cx="8496944" cy="5016758"/>
          </a:xfrm>
          <a:prstGeom prst="rect">
            <a:avLst/>
          </a:prstGeom>
          <a:blipFill dpi="0" rotWithShape="1">
            <a:blip r:embed="rId5">
              <a:alphaModFix amt="70000"/>
            </a:blip>
            <a:srcRect/>
            <a:tile tx="0" ty="0" sx="100000" sy="100000" flip="none" algn="tl"/>
          </a:blipFill>
        </p:spPr>
        <p:txBody>
          <a:bodyPr wrap="square" rtlCol="0">
            <a:spAutoFit/>
          </a:bodyPr>
          <a:lstStyle/>
          <a:p>
            <a:endParaRPr lang="fr-FR" b="1" i="1" baseline="30000" dirty="0" smtClean="0"/>
          </a:p>
          <a:p>
            <a:r>
              <a:rPr lang="fr-FR" b="1" i="1" baseline="30000" dirty="0"/>
              <a:t> </a:t>
            </a:r>
            <a:r>
              <a:rPr lang="en-GB" sz="2800" b="1" i="1"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“To the angel of the church in Philadelphia write: These are the words of him who is holy and true, who holds the key of David. What he opens no one can shut, and what he shuts no one can open. I know your deeds. See, I have placed before you an open door that no one can shut. I know that you have little strength, yet you have kept my word and have not denied my name. I will make those who are of the synagogue of Satan, who claim to be Jews though they are not, but are liars—I will make them come and fall down at your feet and acknowledge that I have loved you. </a:t>
            </a:r>
            <a:r>
              <a:rPr lang="en-GB" sz="2800" b="1" i="1" baseline="30000"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 </a:t>
            </a:r>
            <a:endParaRPr lang="en-GB" sz="2800" b="1" dirty="0">
              <a:ln>
                <a:solidFill>
                  <a:schemeClr val="tx1"/>
                </a:solidFill>
              </a:ln>
              <a:solidFill>
                <a:srgbClr val="FF0000"/>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dpi="0" rotWithShape="1">
            <a:blip r:embed="rId4"/>
            <a:srcRect/>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323528" y="1556792"/>
            <a:ext cx="8496944" cy="5262979"/>
          </a:xfrm>
          <a:prstGeom prst="rect">
            <a:avLst/>
          </a:prstGeom>
          <a:blipFill dpi="0" rotWithShape="1">
            <a:blip r:embed="rId4">
              <a:alphaModFix amt="70000"/>
            </a:blip>
            <a:srcRect/>
            <a:tile tx="0" ty="0" sx="100000" sy="100000" flip="none" algn="tl"/>
          </a:blipFill>
        </p:spPr>
        <p:txBody>
          <a:bodyPr wrap="square" rtlCol="0">
            <a:spAutoFit/>
          </a:bodyPr>
          <a:lstStyle/>
          <a:p>
            <a:r>
              <a:rPr lang="fr-FR" b="1" i="1" baseline="30000" dirty="0"/>
              <a:t> </a:t>
            </a:r>
            <a:r>
              <a:rPr lang="en-GB" sz="2800" b="1" i="1"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Since you have kept my command to endure patiently, I will also keep you from the hour of trial that is going to come on the whole world to test the inhabitants of the earth. </a:t>
            </a:r>
            <a:r>
              <a:rPr lang="en-GB" sz="2800" b="1" i="1" baseline="30000"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 </a:t>
            </a:r>
            <a:r>
              <a:rPr lang="en-GB" sz="2800" b="1" i="1"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I am coming soon. Hold on to what you have, so that no one will take your crown. </a:t>
            </a:r>
            <a:r>
              <a:rPr lang="en-GB" sz="2800" b="1" i="1" baseline="30000"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 </a:t>
            </a:r>
            <a:r>
              <a:rPr lang="en-GB" sz="2800" b="1" i="1"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The one who is victorious I will make a pillar in the temple of my God. Never again will they leave it. I will write on them the name of my God and the name of the city of my God, the new Jerusalem, which is coming down out of heaven from my God; and I will also write on them my new name. </a:t>
            </a:r>
            <a:r>
              <a:rPr lang="en-GB" sz="2800" b="1" i="1" baseline="30000"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 </a:t>
            </a:r>
            <a:r>
              <a:rPr lang="en-GB" sz="2800" b="1" i="1" dirty="0" smtClean="0">
                <a:ln>
                  <a:solidFill>
                    <a:schemeClr val="tx1"/>
                  </a:solidFill>
                </a:ln>
                <a:solidFill>
                  <a:srgbClr val="FF0000"/>
                </a:solidFill>
                <a:effectLst>
                  <a:glow rad="127000">
                    <a:srgbClr val="FFFF00"/>
                  </a:glow>
                  <a:outerShdw blurRad="38100" dist="38100" dir="2700000" algn="tl">
                    <a:srgbClr val="000000">
                      <a:alpha val="43137"/>
                    </a:srgbClr>
                  </a:outerShdw>
                </a:effectLst>
              </a:rPr>
              <a:t>Whoever has ears, let them hear what the Spirit says to the churches! </a:t>
            </a:r>
            <a:endParaRPr lang="en-GB" sz="2800" b="1" dirty="0">
              <a:ln>
                <a:solidFill>
                  <a:schemeClr val="tx1"/>
                </a:solidFill>
              </a:ln>
              <a:solidFill>
                <a:srgbClr val="FF0000"/>
              </a:solidFill>
              <a:effectLst>
                <a:glow rad="127000">
                  <a:srgbClr val="FFFF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02459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037" y="1700808"/>
            <a:ext cx="3209925" cy="4114800"/>
          </a:xfrm>
          <a:prstGeom prst="rect">
            <a:avLst/>
          </a:prstGeom>
        </p:spPr>
      </p:pic>
    </p:spTree>
    <p:extLst>
      <p:ext uri="{BB962C8B-B14F-4D97-AF65-F5344CB8AC3E}">
        <p14:creationId xmlns:p14="http://schemas.microsoft.com/office/powerpoint/2010/main" val="148952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004" y="1596047"/>
            <a:ext cx="6350000" cy="4762500"/>
          </a:xfrm>
          <a:prstGeom prst="rect">
            <a:avLst/>
          </a:prstGeom>
        </p:spPr>
      </p:pic>
    </p:spTree>
    <p:extLst>
      <p:ext uri="{BB962C8B-B14F-4D97-AF65-F5344CB8AC3E}">
        <p14:creationId xmlns:p14="http://schemas.microsoft.com/office/powerpoint/2010/main" val="94149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898126"/>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3200" b="1" dirty="0" smtClean="0">
                <a:ln>
                  <a:solidFill>
                    <a:schemeClr val="tx1"/>
                  </a:solidFill>
                </a:ln>
                <a:solidFill>
                  <a:srgbClr val="FF0000"/>
                </a:solidFill>
              </a:rPr>
              <a:t>The Identity of the Speaker - </a:t>
            </a:r>
            <a:r>
              <a:rPr lang="en-GB" sz="2400" b="1" i="1" dirty="0" smtClean="0">
                <a:ln>
                  <a:solidFill>
                    <a:schemeClr val="tx1"/>
                  </a:solidFill>
                </a:ln>
                <a:solidFill>
                  <a:srgbClr val="FF0000"/>
                </a:solidFill>
                <a:effectLst>
                  <a:glow rad="63500">
                    <a:srgbClr val="FFFF00"/>
                  </a:glow>
                </a:effectLst>
              </a:rPr>
              <a:t>“these are the words of him who is holy and true, and who hold the key of David”</a:t>
            </a:r>
            <a:r>
              <a:rPr lang="en-GB" sz="2400" b="1" dirty="0">
                <a:ln>
                  <a:solidFill>
                    <a:schemeClr val="tx1"/>
                  </a:solidFill>
                </a:ln>
              </a:rPr>
              <a:t>	</a:t>
            </a:r>
          </a:p>
        </p:txBody>
      </p:sp>
    </p:spTree>
    <p:extLst>
      <p:ext uri="{BB962C8B-B14F-4D97-AF65-F5344CB8AC3E}">
        <p14:creationId xmlns:p14="http://schemas.microsoft.com/office/powerpoint/2010/main" val="409065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CrisscrossEtching trans="80000" pressure="22"/>
                    </a14:imgEffect>
                    <a14:imgEffect>
                      <a14:sharpenSoften amount="-87000"/>
                    </a14:imgEffect>
                    <a14:imgEffect>
                      <a14:brightnessContrast bright="31000" contrast="-11000"/>
                    </a14:imgEffect>
                  </a14:imgLayer>
                </a14:imgProps>
              </a:ext>
              <a:ext uri="{28A0092B-C50C-407E-A947-70E740481C1C}">
                <a14:useLocalDpi xmlns:a14="http://schemas.microsoft.com/office/drawing/2010/main" val="0"/>
              </a:ext>
            </a:extLst>
          </a:blip>
          <a:stretch>
            <a:fillRect/>
          </a:stretch>
        </p:blipFill>
        <p:spPr>
          <a:xfrm>
            <a:off x="-5891" y="0"/>
            <a:ext cx="9155782" cy="6957392"/>
          </a:xfrm>
          <a:blipFill>
            <a:blip r:embed="rId4"/>
            <a:tile tx="0" ty="0" sx="100000" sy="100000" flip="none" algn="tl"/>
          </a:blipFill>
          <a:effectLst>
            <a:reflection endPos="0" dist="50800" dir="5400000" sy="-100000" algn="bl" rotWithShape="0"/>
          </a:effectLst>
        </p:spPr>
      </p:pic>
      <p:sp>
        <p:nvSpPr>
          <p:cNvPr id="8" name="TextBox 7"/>
          <p:cNvSpPr txBox="1"/>
          <p:nvPr/>
        </p:nvSpPr>
        <p:spPr>
          <a:xfrm>
            <a:off x="611560" y="404664"/>
            <a:ext cx="7992888" cy="954107"/>
          </a:xfrm>
          <a:prstGeom prst="rect">
            <a:avLst/>
          </a:prstGeom>
          <a:noFill/>
        </p:spPr>
        <p:txBody>
          <a:bodyPr wrap="square" rtlCol="0">
            <a:spAutoFit/>
          </a:bodyPr>
          <a:lstStyle/>
          <a:p>
            <a:pPr algn="ctr"/>
            <a:r>
              <a:rPr lang="en-GB" sz="32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Hold firm</a:t>
            </a:r>
          </a:p>
          <a:p>
            <a:pPr algn="ctr"/>
            <a:r>
              <a:rPr lang="en-GB" sz="2400" b="1" dirty="0" smtClean="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rPr>
              <a:t>Revelation 3:7-13</a:t>
            </a:r>
            <a:endParaRPr lang="en-GB" sz="2400" b="1" dirty="0">
              <a:ln>
                <a:solidFill>
                  <a:schemeClr val="tx1"/>
                </a:solidFill>
              </a:ln>
              <a:solidFill>
                <a:srgbClr val="FFFF00"/>
              </a:solidFill>
              <a:effectLst>
                <a:glow rad="127000">
                  <a:schemeClr val="accent6">
                    <a:lumMod val="50000"/>
                  </a:schemeClr>
                </a:glow>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107504" y="1484784"/>
            <a:ext cx="8856984" cy="1390568"/>
          </a:xfrm>
          <a:prstGeom prst="rect">
            <a:avLst/>
          </a:prstGeom>
          <a:blipFill>
            <a:blip r:embed="rId5"/>
            <a:tile tx="0" ty="0" sx="100000" sy="100000" flip="none" algn="tl"/>
          </a:blipFill>
        </p:spPr>
        <p:txBody>
          <a:bodyPr wrap="square" tIns="36000" bIns="0" rtlCol="0">
            <a:spAutoFit/>
          </a:bodyPr>
          <a:lstStyle/>
          <a:p>
            <a:pPr marL="514350" indent="-514350">
              <a:buAutoNum type="arabicPeriod"/>
            </a:pPr>
            <a:r>
              <a:rPr lang="en-GB" sz="3200" b="1" dirty="0" smtClean="0">
                <a:ln>
                  <a:solidFill>
                    <a:schemeClr val="tx1"/>
                  </a:solidFill>
                </a:ln>
                <a:solidFill>
                  <a:srgbClr val="FF0000"/>
                </a:solidFill>
              </a:rPr>
              <a:t>The Identity of the Speaker - </a:t>
            </a:r>
            <a:r>
              <a:rPr lang="en-GB" sz="2400" b="1" i="1" dirty="0" smtClean="0">
                <a:ln>
                  <a:solidFill>
                    <a:schemeClr val="tx1"/>
                  </a:solidFill>
                </a:ln>
                <a:solidFill>
                  <a:srgbClr val="FF0000"/>
                </a:solidFill>
                <a:effectLst>
                  <a:glow rad="63500">
                    <a:srgbClr val="FFFF00"/>
                  </a:glow>
                </a:effectLst>
              </a:rPr>
              <a:t>“these are the words of him who is holy and true, and who hold the key of David”</a:t>
            </a:r>
          </a:p>
          <a:p>
            <a:pPr marL="914400" lvl="1" indent="-457200">
              <a:buFont typeface="+mj-lt"/>
              <a:buAutoNum type="alphaLcPeriod"/>
            </a:pPr>
            <a:r>
              <a:rPr lang="en-GB" sz="3200" b="1" dirty="0" smtClean="0">
                <a:ln>
                  <a:solidFill>
                    <a:schemeClr val="tx1"/>
                  </a:solidFill>
                </a:ln>
                <a:solidFill>
                  <a:srgbClr val="0000FF"/>
                </a:solidFill>
                <a:effectLst>
                  <a:glow rad="127000">
                    <a:schemeClr val="bg1"/>
                  </a:glow>
                </a:effectLst>
              </a:rPr>
              <a:t>Unmasking the </a:t>
            </a:r>
            <a:r>
              <a:rPr lang="en-GB" sz="3200" b="1" dirty="0" smtClean="0">
                <a:ln>
                  <a:solidFill>
                    <a:schemeClr val="tx1"/>
                  </a:solidFill>
                </a:ln>
                <a:solidFill>
                  <a:srgbClr val="0000FF"/>
                </a:solidFill>
                <a:effectLst>
                  <a:glow rad="127000">
                    <a:schemeClr val="bg1"/>
                  </a:glow>
                </a:effectLst>
              </a:rPr>
              <a:t>false</a:t>
            </a:r>
            <a:r>
              <a:rPr lang="en-GB" sz="2400" b="1" dirty="0">
                <a:ln>
                  <a:solidFill>
                    <a:schemeClr val="tx1"/>
                  </a:solidFill>
                </a:ln>
                <a:effectLst>
                  <a:glow rad="127000">
                    <a:schemeClr val="bg1"/>
                  </a:glow>
                </a:effectLst>
              </a:rPr>
              <a:t>	</a:t>
            </a:r>
          </a:p>
        </p:txBody>
      </p:sp>
    </p:spTree>
    <p:extLst>
      <p:ext uri="{BB962C8B-B14F-4D97-AF65-F5344CB8AC3E}">
        <p14:creationId xmlns:p14="http://schemas.microsoft.com/office/powerpoint/2010/main" val="3348060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4102</TotalTime>
  <Words>781</Words>
  <Application>Microsoft Office PowerPoint</Application>
  <PresentationFormat>On-screen Show (4:3)</PresentationFormat>
  <Paragraphs>169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 firm</dc:title>
  <dc:creator>Colin Howells</dc:creator>
  <cp:lastModifiedBy>Colin Howells</cp:lastModifiedBy>
  <cp:revision>105</cp:revision>
  <dcterms:created xsi:type="dcterms:W3CDTF">2013-07-20T07:35:29Z</dcterms:created>
  <dcterms:modified xsi:type="dcterms:W3CDTF">2014-06-19T08:18:56Z</dcterms:modified>
</cp:coreProperties>
</file>